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55"/>
  </p:notesMasterIdLst>
  <p:sldIdLst>
    <p:sldId id="257" r:id="rId6"/>
    <p:sldId id="364" r:id="rId7"/>
    <p:sldId id="444" r:id="rId8"/>
    <p:sldId id="445" r:id="rId9"/>
    <p:sldId id="446" r:id="rId10"/>
    <p:sldId id="452" r:id="rId11"/>
    <p:sldId id="453" r:id="rId12"/>
    <p:sldId id="454" r:id="rId13"/>
    <p:sldId id="430" r:id="rId14"/>
    <p:sldId id="512" r:id="rId15"/>
    <p:sldId id="431" r:id="rId16"/>
    <p:sldId id="432" r:id="rId17"/>
    <p:sldId id="495" r:id="rId18"/>
    <p:sldId id="270" r:id="rId19"/>
    <p:sldId id="271" r:id="rId20"/>
    <p:sldId id="304" r:id="rId21"/>
    <p:sldId id="293" r:id="rId22"/>
    <p:sldId id="326" r:id="rId23"/>
    <p:sldId id="281" r:id="rId24"/>
    <p:sldId id="496" r:id="rId25"/>
    <p:sldId id="478" r:id="rId26"/>
    <p:sldId id="491" r:id="rId27"/>
    <p:sldId id="514" r:id="rId28"/>
    <p:sldId id="513" r:id="rId29"/>
    <p:sldId id="448" r:id="rId30"/>
    <p:sldId id="515" r:id="rId31"/>
    <p:sldId id="516" r:id="rId32"/>
    <p:sldId id="434" r:id="rId33"/>
    <p:sldId id="518" r:id="rId34"/>
    <p:sldId id="435" r:id="rId35"/>
    <p:sldId id="451" r:id="rId36"/>
    <p:sldId id="517" r:id="rId37"/>
    <p:sldId id="519" r:id="rId38"/>
    <p:sldId id="493" r:id="rId39"/>
    <p:sldId id="494" r:id="rId40"/>
    <p:sldId id="437" r:id="rId41"/>
    <p:sldId id="438" r:id="rId42"/>
    <p:sldId id="439" r:id="rId43"/>
    <p:sldId id="447" r:id="rId44"/>
    <p:sldId id="443" r:id="rId45"/>
    <p:sldId id="440" r:id="rId46"/>
    <p:sldId id="441" r:id="rId47"/>
    <p:sldId id="442" r:id="rId48"/>
    <p:sldId id="492" r:id="rId49"/>
    <p:sldId id="497" r:id="rId50"/>
    <p:sldId id="509" r:id="rId51"/>
    <p:sldId id="510" r:id="rId52"/>
    <p:sldId id="511" r:id="rId53"/>
    <p:sldId id="42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66FF6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raf Sharif Mahmoud" userId="124d292c-4ab8-46da-b009-efd6b4729d2d" providerId="ADAL" clId="{41A8B662-1F80-492E-B3E3-F943C246EDE6}"/>
    <pc:docChg chg="addSld delSld modSld">
      <pc:chgData name="Ashraf Sharif Mahmoud" userId="124d292c-4ab8-46da-b009-efd6b4729d2d" providerId="ADAL" clId="{41A8B662-1F80-492E-B3E3-F943C246EDE6}" dt="2025-07-07T04:12:17.992" v="1" actId="47"/>
      <pc:docMkLst>
        <pc:docMk/>
      </pc:docMkLst>
      <pc:sldChg chg="del">
        <pc:chgData name="Ashraf Sharif Mahmoud" userId="124d292c-4ab8-46da-b009-efd6b4729d2d" providerId="ADAL" clId="{41A8B662-1F80-492E-B3E3-F943C246EDE6}" dt="2025-07-07T04:12:17.992" v="1" actId="47"/>
        <pc:sldMkLst>
          <pc:docMk/>
          <pc:sldMk cId="2993662871" sldId="507"/>
        </pc:sldMkLst>
      </pc:sldChg>
      <pc:sldChg chg="del">
        <pc:chgData name="Ashraf Sharif Mahmoud" userId="124d292c-4ab8-46da-b009-efd6b4729d2d" providerId="ADAL" clId="{41A8B662-1F80-492E-B3E3-F943C246EDE6}" dt="2025-07-07T04:12:17.992" v="1" actId="47"/>
        <pc:sldMkLst>
          <pc:docMk/>
          <pc:sldMk cId="2172358445" sldId="508"/>
        </pc:sldMkLst>
      </pc:sldChg>
      <pc:sldChg chg="add">
        <pc:chgData name="Ashraf Sharif Mahmoud" userId="124d292c-4ab8-46da-b009-efd6b4729d2d" providerId="ADAL" clId="{41A8B662-1F80-492E-B3E3-F943C246EDE6}" dt="2025-07-07T04:12:14.265" v="0"/>
        <pc:sldMkLst>
          <pc:docMk/>
          <pc:sldMk cId="1340315276" sldId="509"/>
        </pc:sldMkLst>
      </pc:sldChg>
      <pc:sldChg chg="add">
        <pc:chgData name="Ashraf Sharif Mahmoud" userId="124d292c-4ab8-46da-b009-efd6b4729d2d" providerId="ADAL" clId="{41A8B662-1F80-492E-B3E3-F943C246EDE6}" dt="2025-07-07T04:12:14.265" v="0"/>
        <pc:sldMkLst>
          <pc:docMk/>
          <pc:sldMk cId="3977873822" sldId="510"/>
        </pc:sldMkLst>
      </pc:sldChg>
      <pc:sldChg chg="add">
        <pc:chgData name="Ashraf Sharif Mahmoud" userId="124d292c-4ab8-46da-b009-efd6b4729d2d" providerId="ADAL" clId="{41A8B662-1F80-492E-B3E3-F943C246EDE6}" dt="2025-07-07T04:12:14.265" v="0"/>
        <pc:sldMkLst>
          <pc:docMk/>
          <pc:sldMk cId="3577682868" sldId="5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B3745-6C41-40A4-BEC9-6BEB218A0859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03C43-1C0C-47D7-96F1-DE4B1C87D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3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Perceptron is a mathematical representation of a biological neuron.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3C43-1C0C-47D7-96F1-DE4B1C87DA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12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3C43-1C0C-47D7-96F1-DE4B1C87DAE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15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03C43-1C0C-47D7-96F1-DE4B1C87DA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26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perceptron can be referred to as a single-layer artificial neural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3C43-1C0C-47D7-96F1-DE4B1C87DA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3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MLP can be referred to as one of the types of artificial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3C43-1C0C-47D7-96F1-DE4B1C87DA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19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1AEB7-B41F-48E3-BCC6-652836A69C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72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1AEB7-B41F-48E3-BCC6-652836A69C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8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1AEB7-B41F-48E3-BCC6-652836A69C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4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1AEB7-B41F-48E3-BCC6-652836A69C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86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1AEB7-B41F-48E3-BCC6-652836A69C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345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Disjunctive Normal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3C43-1C0C-47D7-96F1-DE4B1C87DAE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6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006600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COE 292- 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4572" y="4749800"/>
            <a:ext cx="11277600" cy="914400"/>
          </a:xfrm>
        </p:spPr>
        <p:txBody>
          <a:bodyPr>
            <a:noAutofit/>
          </a:bodyPr>
          <a:lstStyle>
            <a:lvl4pPr marL="156629" indent="0" algn="ctr">
              <a:buNone/>
              <a:defRPr sz="4267" baseline="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5628" y="5660231"/>
            <a:ext cx="11277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>
                <a:solidFill>
                  <a:srgbClr val="996600"/>
                </a:solidFill>
              </a:rPr>
              <a:t>Presentation is based on the content developed by Dr. Akram F. Ahmed, COE Dept.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" y="548799"/>
            <a:ext cx="11277600" cy="15287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667">
                <a:solidFill>
                  <a:srgbClr val="008000"/>
                </a:solidFill>
              </a:rPr>
              <a:t>COE 292</a:t>
            </a:r>
          </a:p>
          <a:p>
            <a:pPr algn="ctr"/>
            <a:r>
              <a:rPr lang="en-US" sz="4667">
                <a:solidFill>
                  <a:srgbClr val="008000"/>
                </a:solidFill>
              </a:rPr>
              <a:t> Introduction to Artificial Intelligence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BAFCE8-2EF7-4D77-AE15-DC2F91554DC0}"/>
              </a:ext>
            </a:extLst>
          </p:cNvPr>
          <p:cNvGrpSpPr/>
          <p:nvPr/>
        </p:nvGrpSpPr>
        <p:grpSpPr>
          <a:xfrm>
            <a:off x="4106513" y="2173992"/>
            <a:ext cx="4313719" cy="2474208"/>
            <a:chOff x="1" y="1"/>
            <a:chExt cx="9155896" cy="51732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5C01A5-4EF1-4D2D-931F-790FAC34A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6297" y="1479947"/>
              <a:ext cx="3649266" cy="2215754"/>
            </a:xfrm>
            <a:prstGeom prst="rect">
              <a:avLst/>
            </a:prstGeom>
            <a:noFill/>
            <a:ln w="60325" cap="flat">
              <a:solidFill>
                <a:srgbClr val="00A64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D" sz="1351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" y="1"/>
              <a:ext cx="9155896" cy="5173261"/>
              <a:chOff x="0" y="0"/>
              <a:chExt cx="12207875" cy="6897688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0E1781B-2A28-4946-82E3-F0738AF0F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234473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F33298A-962D-4868-9F85-4F813DCFD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5299075"/>
                <a:ext cx="514350" cy="461963"/>
              </a:xfrm>
              <a:custGeom>
                <a:avLst/>
                <a:gdLst>
                  <a:gd name="T0" fmla="*/ 324 w 324"/>
                  <a:gd name="T1" fmla="*/ 291 h 291"/>
                  <a:gd name="T2" fmla="*/ 0 w 324"/>
                  <a:gd name="T3" fmla="*/ 291 h 291"/>
                  <a:gd name="T4" fmla="*/ 0 w 324"/>
                  <a:gd name="T5" fmla="*/ 0 h 291"/>
                  <a:gd name="T6" fmla="*/ 57 w 324"/>
                  <a:gd name="T7" fmla="*/ 0 h 291"/>
                  <a:gd name="T8" fmla="*/ 57 w 324"/>
                  <a:gd name="T9" fmla="*/ 233 h 291"/>
                  <a:gd name="T10" fmla="*/ 267 w 324"/>
                  <a:gd name="T11" fmla="*/ 233 h 291"/>
                  <a:gd name="T12" fmla="*/ 267 w 324"/>
                  <a:gd name="T13" fmla="*/ 0 h 291"/>
                  <a:gd name="T14" fmla="*/ 324 w 324"/>
                  <a:gd name="T15" fmla="*/ 0 h 291"/>
                  <a:gd name="T16" fmla="*/ 324 w 324"/>
                  <a:gd name="T17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4" h="291">
                    <a:moveTo>
                      <a:pt x="324" y="291"/>
                    </a:moveTo>
                    <a:lnTo>
                      <a:pt x="0" y="291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233"/>
                    </a:lnTo>
                    <a:lnTo>
                      <a:pt x="267" y="233"/>
                    </a:lnTo>
                    <a:lnTo>
                      <a:pt x="267" y="0"/>
                    </a:lnTo>
                    <a:lnTo>
                      <a:pt x="324" y="0"/>
                    </a:lnTo>
                    <a:lnTo>
                      <a:pt x="324" y="29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0D3C279-BB5B-4DAC-A416-F7E9D5EFD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5299074"/>
                <a:ext cx="1395413" cy="1558925"/>
              </a:xfrm>
              <a:custGeom>
                <a:avLst/>
                <a:gdLst>
                  <a:gd name="T0" fmla="*/ 58 w 879"/>
                  <a:gd name="T1" fmla="*/ 877 h 877"/>
                  <a:gd name="T2" fmla="*/ 0 w 879"/>
                  <a:gd name="T3" fmla="*/ 877 h 877"/>
                  <a:gd name="T4" fmla="*/ 0 w 879"/>
                  <a:gd name="T5" fmla="*/ 615 h 877"/>
                  <a:gd name="T6" fmla="*/ 821 w 879"/>
                  <a:gd name="T7" fmla="*/ 615 h 877"/>
                  <a:gd name="T8" fmla="*/ 821 w 879"/>
                  <a:gd name="T9" fmla="*/ 0 h 877"/>
                  <a:gd name="T10" fmla="*/ 879 w 879"/>
                  <a:gd name="T11" fmla="*/ 0 h 877"/>
                  <a:gd name="T12" fmla="*/ 879 w 879"/>
                  <a:gd name="T13" fmla="*/ 672 h 877"/>
                  <a:gd name="T14" fmla="*/ 58 w 879"/>
                  <a:gd name="T15" fmla="*/ 672 h 877"/>
                  <a:gd name="T16" fmla="*/ 58 w 879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9" h="877">
                    <a:moveTo>
                      <a:pt x="58" y="877"/>
                    </a:moveTo>
                    <a:lnTo>
                      <a:pt x="0" y="877"/>
                    </a:lnTo>
                    <a:lnTo>
                      <a:pt x="0" y="615"/>
                    </a:lnTo>
                    <a:lnTo>
                      <a:pt x="821" y="615"/>
                    </a:lnTo>
                    <a:lnTo>
                      <a:pt x="821" y="0"/>
                    </a:lnTo>
                    <a:lnTo>
                      <a:pt x="879" y="0"/>
                    </a:lnTo>
                    <a:lnTo>
                      <a:pt x="879" y="672"/>
                    </a:lnTo>
                    <a:lnTo>
                      <a:pt x="58" y="672"/>
                    </a:lnTo>
                    <a:lnTo>
                      <a:pt x="58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ABD3A90-6B58-459F-9E4F-9BF49BDA9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663" y="5253038"/>
                <a:ext cx="3057525" cy="803275"/>
              </a:xfrm>
              <a:custGeom>
                <a:avLst/>
                <a:gdLst>
                  <a:gd name="T0" fmla="*/ 1270 w 1926"/>
                  <a:gd name="T1" fmla="*/ 506 h 506"/>
                  <a:gd name="T2" fmla="*/ 0 w 1926"/>
                  <a:gd name="T3" fmla="*/ 506 h 506"/>
                  <a:gd name="T4" fmla="*/ 0 w 1926"/>
                  <a:gd name="T5" fmla="*/ 448 h 506"/>
                  <a:gd name="T6" fmla="*/ 1251 w 1926"/>
                  <a:gd name="T7" fmla="*/ 448 h 506"/>
                  <a:gd name="T8" fmla="*/ 1893 w 1926"/>
                  <a:gd name="T9" fmla="*/ 0 h 506"/>
                  <a:gd name="T10" fmla="*/ 1926 w 1926"/>
                  <a:gd name="T11" fmla="*/ 45 h 506"/>
                  <a:gd name="T12" fmla="*/ 1270 w 1926"/>
                  <a:gd name="T13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6" h="506">
                    <a:moveTo>
                      <a:pt x="1270" y="506"/>
                    </a:moveTo>
                    <a:lnTo>
                      <a:pt x="0" y="506"/>
                    </a:lnTo>
                    <a:lnTo>
                      <a:pt x="0" y="448"/>
                    </a:lnTo>
                    <a:lnTo>
                      <a:pt x="1251" y="448"/>
                    </a:lnTo>
                    <a:lnTo>
                      <a:pt x="1893" y="0"/>
                    </a:lnTo>
                    <a:lnTo>
                      <a:pt x="1926" y="45"/>
                    </a:lnTo>
                    <a:lnTo>
                      <a:pt x="1270" y="50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9882A93-2455-4BE3-A203-B5A7C2A1C4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7738" y="531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5DFB328-1E5F-418E-A936-CB01C3AA7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488" y="58435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5D8B28B-BCAA-44F1-AD44-3672123F35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950" y="58435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F6A1139-BE1A-4B03-AA8C-7F2B97B761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7963" y="531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E287759-C4C4-4DEE-98A8-665AF54566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5338" y="40608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A155A82-29DD-449B-AD04-F49B115E90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" y="37084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2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2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2D8B5A2-0D89-4949-97BC-3DE1F1895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2300" y="58848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CBAABB5-83DD-4C08-B1E9-A2BB23824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1850" y="57642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9" y="0"/>
                      <a:pt x="88" y="20"/>
                      <a:pt x="88" y="44"/>
                    </a:cubicBezTo>
                    <a:cubicBezTo>
                      <a:pt x="88" y="68"/>
                      <a:pt x="69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3FF8BDC-3425-4474-AFB3-B276B179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1125" y="5299074"/>
                <a:ext cx="90488" cy="15589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2E6FEB6-D1EE-4D9E-B90D-68B902C4B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988" y="5299074"/>
                <a:ext cx="1481138" cy="1558925"/>
              </a:xfrm>
              <a:custGeom>
                <a:avLst/>
                <a:gdLst>
                  <a:gd name="T0" fmla="*/ 933 w 933"/>
                  <a:gd name="T1" fmla="*/ 877 h 877"/>
                  <a:gd name="T2" fmla="*/ 876 w 933"/>
                  <a:gd name="T3" fmla="*/ 877 h 877"/>
                  <a:gd name="T4" fmla="*/ 876 w 933"/>
                  <a:gd name="T5" fmla="*/ 467 h 877"/>
                  <a:gd name="T6" fmla="*/ 0 w 933"/>
                  <a:gd name="T7" fmla="*/ 467 h 877"/>
                  <a:gd name="T8" fmla="*/ 0 w 933"/>
                  <a:gd name="T9" fmla="*/ 0 h 877"/>
                  <a:gd name="T10" fmla="*/ 57 w 933"/>
                  <a:gd name="T11" fmla="*/ 0 h 877"/>
                  <a:gd name="T12" fmla="*/ 57 w 933"/>
                  <a:gd name="T13" fmla="*/ 410 h 877"/>
                  <a:gd name="T14" fmla="*/ 933 w 933"/>
                  <a:gd name="T15" fmla="*/ 410 h 877"/>
                  <a:gd name="T16" fmla="*/ 933 w 933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877">
                    <a:moveTo>
                      <a:pt x="933" y="877"/>
                    </a:moveTo>
                    <a:lnTo>
                      <a:pt x="876" y="877"/>
                    </a:lnTo>
                    <a:lnTo>
                      <a:pt x="876" y="467"/>
                    </a:lnTo>
                    <a:lnTo>
                      <a:pt x="0" y="467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410"/>
                    </a:lnTo>
                    <a:lnTo>
                      <a:pt x="933" y="410"/>
                    </a:lnTo>
                    <a:lnTo>
                      <a:pt x="933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E7AFE70-76AA-46DB-A091-97BB05C35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5299074"/>
                <a:ext cx="1481138" cy="1558925"/>
              </a:xfrm>
              <a:custGeom>
                <a:avLst/>
                <a:gdLst>
                  <a:gd name="T0" fmla="*/ 933 w 933"/>
                  <a:gd name="T1" fmla="*/ 877 h 877"/>
                  <a:gd name="T2" fmla="*/ 876 w 933"/>
                  <a:gd name="T3" fmla="*/ 877 h 877"/>
                  <a:gd name="T4" fmla="*/ 876 w 933"/>
                  <a:gd name="T5" fmla="*/ 314 h 877"/>
                  <a:gd name="T6" fmla="*/ 0 w 933"/>
                  <a:gd name="T7" fmla="*/ 314 h 877"/>
                  <a:gd name="T8" fmla="*/ 0 w 933"/>
                  <a:gd name="T9" fmla="*/ 0 h 877"/>
                  <a:gd name="T10" fmla="*/ 57 w 933"/>
                  <a:gd name="T11" fmla="*/ 0 h 877"/>
                  <a:gd name="T12" fmla="*/ 57 w 933"/>
                  <a:gd name="T13" fmla="*/ 257 h 877"/>
                  <a:gd name="T14" fmla="*/ 933 w 933"/>
                  <a:gd name="T15" fmla="*/ 257 h 877"/>
                  <a:gd name="T16" fmla="*/ 933 w 933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877">
                    <a:moveTo>
                      <a:pt x="933" y="877"/>
                    </a:moveTo>
                    <a:lnTo>
                      <a:pt x="876" y="877"/>
                    </a:lnTo>
                    <a:lnTo>
                      <a:pt x="876" y="314"/>
                    </a:lnTo>
                    <a:lnTo>
                      <a:pt x="0" y="314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257"/>
                    </a:lnTo>
                    <a:lnTo>
                      <a:pt x="933" y="257"/>
                    </a:lnTo>
                    <a:lnTo>
                      <a:pt x="933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F39BA17-4B01-4639-9BCF-7638759CA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4538" y="6173788"/>
                <a:ext cx="90488" cy="68421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1BAEDAA-B346-4E93-859E-74FEDB940F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6049963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496FB95-FF48-44C5-8A84-EA25F0DE2B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4219575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76B9B64-9131-4AAE-B9FF-E412E5581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48863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581C431-7708-454E-A880-F28093B6CF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31480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2E8318B-BB50-4792-855D-70AAF9E01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6337300"/>
                <a:ext cx="90488" cy="5207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6E29741-B7FB-4378-9F65-6B22B6393F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33063" y="65643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5CF7F24-F480-4687-9E3F-9F527758D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5300" y="5784850"/>
                <a:ext cx="90488" cy="8255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01977F-C754-47C5-AA24-960811674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500" y="5299075"/>
                <a:ext cx="90488" cy="5365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00554FD-DAB0-46D1-A428-30427AF02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3386138"/>
                <a:ext cx="90488" cy="87788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ED93F65E-E922-4B58-9CCF-C7BABEDDAE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25717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8D7DC1AB-0DE0-4711-88EB-94F0325475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150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59E3498-692E-4B0D-A35B-ACFF56981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17988" y="4937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9" y="0"/>
                      <a:pt x="88" y="19"/>
                      <a:pt x="88" y="44"/>
                    </a:cubicBezTo>
                    <a:cubicBezTo>
                      <a:pt x="88" y="68"/>
                      <a:pt x="69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78E17970-4FF5-4BF7-8202-CAFF63919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9075" y="19288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19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2" y="24"/>
                      <a:pt x="24" y="33"/>
                      <a:pt x="24" y="44"/>
                    </a:cubicBezTo>
                    <a:cubicBezTo>
                      <a:pt x="24" y="55"/>
                      <a:pt x="32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49D29B8-38D6-4376-B97F-22469EB148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3363" y="5080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8DA4A68-B020-46A0-9DAC-0026F78A5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1743075"/>
                <a:ext cx="90488" cy="87471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38154DF-11ED-44D4-97EC-5F1C2DE78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08375" y="7810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5B6BD74-0BD5-463F-B5FA-E61B17F97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0613" y="0"/>
                <a:ext cx="90488" cy="8270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C8347EAE-1694-4A39-947E-57064CC46A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234473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75C7674-BCFC-4CEA-928B-19E69913E7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12700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024AD6-50A7-4F40-AEEB-08E26FBE6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850" y="1511300"/>
                <a:ext cx="90488" cy="8794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B4EF13E-DBD0-4744-9529-B52EBFCF4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5762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96600C0-B38A-45E4-87AA-35E515E14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850" y="0"/>
                <a:ext cx="90488" cy="6223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1363D1B-4325-437A-9EA4-AD21040F3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99813" y="25193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A069C20-9137-45BC-8E8B-76DE88571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22050" y="2806700"/>
                <a:ext cx="90488" cy="18669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BD43229-65BD-4B2F-A95A-558BA0289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2438" y="679450"/>
                <a:ext cx="1579562" cy="415925"/>
              </a:xfrm>
              <a:custGeom>
                <a:avLst/>
                <a:gdLst>
                  <a:gd name="T0" fmla="*/ 934 w 934"/>
                  <a:gd name="T1" fmla="*/ 262 h 262"/>
                  <a:gd name="T2" fmla="*/ 308 w 934"/>
                  <a:gd name="T3" fmla="*/ 262 h 262"/>
                  <a:gd name="T4" fmla="*/ 0 w 934"/>
                  <a:gd name="T5" fmla="*/ 47 h 262"/>
                  <a:gd name="T6" fmla="*/ 34 w 934"/>
                  <a:gd name="T7" fmla="*/ 0 h 262"/>
                  <a:gd name="T8" fmla="*/ 325 w 934"/>
                  <a:gd name="T9" fmla="*/ 205 h 262"/>
                  <a:gd name="T10" fmla="*/ 934 w 934"/>
                  <a:gd name="T11" fmla="*/ 205 h 262"/>
                  <a:gd name="T12" fmla="*/ 934 w 934"/>
                  <a:gd name="T13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4" h="262">
                    <a:moveTo>
                      <a:pt x="934" y="262"/>
                    </a:moveTo>
                    <a:lnTo>
                      <a:pt x="308" y="262"/>
                    </a:lnTo>
                    <a:lnTo>
                      <a:pt x="0" y="47"/>
                    </a:lnTo>
                    <a:lnTo>
                      <a:pt x="34" y="0"/>
                    </a:lnTo>
                    <a:lnTo>
                      <a:pt x="325" y="205"/>
                    </a:lnTo>
                    <a:lnTo>
                      <a:pt x="934" y="205"/>
                    </a:lnTo>
                    <a:lnTo>
                      <a:pt x="934" y="26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95146E0B-94B0-4131-99A1-E3B0B1C703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88675" y="18859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3948B8C7-6DAE-4078-AF75-A61FB92A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0" y="2057400"/>
                <a:ext cx="1000125" cy="2082800"/>
              </a:xfrm>
              <a:custGeom>
                <a:avLst/>
                <a:gdLst>
                  <a:gd name="T0" fmla="*/ 599 w 630"/>
                  <a:gd name="T1" fmla="*/ 1312 h 1312"/>
                  <a:gd name="T2" fmla="*/ 287 w 630"/>
                  <a:gd name="T3" fmla="*/ 1092 h 1312"/>
                  <a:gd name="T4" fmla="*/ 287 w 630"/>
                  <a:gd name="T5" fmla="*/ 627 h 1312"/>
                  <a:gd name="T6" fmla="*/ 289 w 630"/>
                  <a:gd name="T7" fmla="*/ 627 h 1312"/>
                  <a:gd name="T8" fmla="*/ 289 w 630"/>
                  <a:gd name="T9" fmla="*/ 248 h 1312"/>
                  <a:gd name="T10" fmla="*/ 0 w 630"/>
                  <a:gd name="T11" fmla="*/ 47 h 1312"/>
                  <a:gd name="T12" fmla="*/ 34 w 630"/>
                  <a:gd name="T13" fmla="*/ 0 h 1312"/>
                  <a:gd name="T14" fmla="*/ 346 w 630"/>
                  <a:gd name="T15" fmla="*/ 219 h 1312"/>
                  <a:gd name="T16" fmla="*/ 346 w 630"/>
                  <a:gd name="T17" fmla="*/ 684 h 1312"/>
                  <a:gd name="T18" fmla="*/ 344 w 630"/>
                  <a:gd name="T19" fmla="*/ 684 h 1312"/>
                  <a:gd name="T20" fmla="*/ 344 w 630"/>
                  <a:gd name="T21" fmla="*/ 1064 h 1312"/>
                  <a:gd name="T22" fmla="*/ 630 w 630"/>
                  <a:gd name="T23" fmla="*/ 1264 h 1312"/>
                  <a:gd name="T24" fmla="*/ 599 w 630"/>
                  <a:gd name="T25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0" h="1312">
                    <a:moveTo>
                      <a:pt x="599" y="1312"/>
                    </a:moveTo>
                    <a:lnTo>
                      <a:pt x="287" y="1092"/>
                    </a:lnTo>
                    <a:lnTo>
                      <a:pt x="287" y="627"/>
                    </a:lnTo>
                    <a:lnTo>
                      <a:pt x="289" y="627"/>
                    </a:lnTo>
                    <a:lnTo>
                      <a:pt x="289" y="248"/>
                    </a:lnTo>
                    <a:lnTo>
                      <a:pt x="0" y="47"/>
                    </a:lnTo>
                    <a:lnTo>
                      <a:pt x="34" y="0"/>
                    </a:lnTo>
                    <a:lnTo>
                      <a:pt x="346" y="219"/>
                    </a:lnTo>
                    <a:lnTo>
                      <a:pt x="346" y="684"/>
                    </a:lnTo>
                    <a:lnTo>
                      <a:pt x="344" y="684"/>
                    </a:lnTo>
                    <a:lnTo>
                      <a:pt x="344" y="1064"/>
                    </a:lnTo>
                    <a:lnTo>
                      <a:pt x="630" y="1264"/>
                    </a:lnTo>
                    <a:lnTo>
                      <a:pt x="599" y="13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C37C1290-C35E-4FF3-8738-2A5095FBE7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22050" y="48863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129FBFD-E0AF-47A6-A6AC-4E4EC3788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41656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98139BEA-E093-4187-9E74-ED925AA44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4102100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7 h 141"/>
                  <a:gd name="T4" fmla="*/ 33 w 167"/>
                  <a:gd name="T5" fmla="*/ 0 h 141"/>
                  <a:gd name="T6" fmla="*/ 167 w 167"/>
                  <a:gd name="T7" fmla="*/ 93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7"/>
                    </a:lnTo>
                    <a:lnTo>
                      <a:pt x="33" y="0"/>
                    </a:lnTo>
                    <a:lnTo>
                      <a:pt x="167" y="93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AB512FA-1838-4739-840F-40D14B9B57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364807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130BD22-E335-4968-8533-6D3BF3CB6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3582988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5 h 141"/>
                  <a:gd name="T4" fmla="*/ 33 w 167"/>
                  <a:gd name="T5" fmla="*/ 0 h 141"/>
                  <a:gd name="T6" fmla="*/ 167 w 167"/>
                  <a:gd name="T7" fmla="*/ 93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5"/>
                    </a:lnTo>
                    <a:lnTo>
                      <a:pt x="33" y="0"/>
                    </a:lnTo>
                    <a:lnTo>
                      <a:pt x="167" y="93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9F96E7DA-7B79-473D-BDC5-E43145ECF4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31242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D9491AE-5070-4E5C-91CF-8A07DAB1D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3060700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8 h 141"/>
                  <a:gd name="T4" fmla="*/ 33 w 167"/>
                  <a:gd name="T5" fmla="*/ 0 h 141"/>
                  <a:gd name="T6" fmla="*/ 167 w 167"/>
                  <a:gd name="T7" fmla="*/ 95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8"/>
                    </a:lnTo>
                    <a:lnTo>
                      <a:pt x="33" y="0"/>
                    </a:lnTo>
                    <a:lnTo>
                      <a:pt x="167" y="95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C01A0C4-7879-49F5-B60C-136714946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0700" y="1620838"/>
                <a:ext cx="1511300" cy="920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64729636-3E26-4AB5-90A6-184E2D5D9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3175" y="4249738"/>
                <a:ext cx="2024063" cy="1271588"/>
              </a:xfrm>
              <a:custGeom>
                <a:avLst/>
                <a:gdLst>
                  <a:gd name="T0" fmla="*/ 850 w 1275"/>
                  <a:gd name="T1" fmla="*/ 801 h 801"/>
                  <a:gd name="T2" fmla="*/ 0 w 1275"/>
                  <a:gd name="T3" fmla="*/ 801 h 801"/>
                  <a:gd name="T4" fmla="*/ 0 w 1275"/>
                  <a:gd name="T5" fmla="*/ 744 h 801"/>
                  <a:gd name="T6" fmla="*/ 792 w 1275"/>
                  <a:gd name="T7" fmla="*/ 744 h 801"/>
                  <a:gd name="T8" fmla="*/ 792 w 1275"/>
                  <a:gd name="T9" fmla="*/ 0 h 801"/>
                  <a:gd name="T10" fmla="*/ 1275 w 1275"/>
                  <a:gd name="T11" fmla="*/ 0 h 801"/>
                  <a:gd name="T12" fmla="*/ 1275 w 1275"/>
                  <a:gd name="T13" fmla="*/ 57 h 801"/>
                  <a:gd name="T14" fmla="*/ 850 w 1275"/>
                  <a:gd name="T15" fmla="*/ 57 h 801"/>
                  <a:gd name="T16" fmla="*/ 850 w 1275"/>
                  <a:gd name="T17" fmla="*/ 801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5" h="801">
                    <a:moveTo>
                      <a:pt x="850" y="801"/>
                    </a:moveTo>
                    <a:lnTo>
                      <a:pt x="0" y="801"/>
                    </a:lnTo>
                    <a:lnTo>
                      <a:pt x="0" y="744"/>
                    </a:lnTo>
                    <a:lnTo>
                      <a:pt x="792" y="744"/>
                    </a:lnTo>
                    <a:lnTo>
                      <a:pt x="792" y="0"/>
                    </a:lnTo>
                    <a:lnTo>
                      <a:pt x="1275" y="0"/>
                    </a:lnTo>
                    <a:lnTo>
                      <a:pt x="1275" y="57"/>
                    </a:lnTo>
                    <a:lnTo>
                      <a:pt x="850" y="57"/>
                    </a:lnTo>
                    <a:lnTo>
                      <a:pt x="850" y="8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ED6BF77E-38FC-44B3-B9ED-55E9BBAB2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50" y="0"/>
                <a:ext cx="573088" cy="2647950"/>
              </a:xfrm>
              <a:custGeom>
                <a:avLst/>
                <a:gdLst>
                  <a:gd name="T0" fmla="*/ 0 w 361"/>
                  <a:gd name="T1" fmla="*/ 1689 h 1689"/>
                  <a:gd name="T2" fmla="*/ 0 w 361"/>
                  <a:gd name="T3" fmla="*/ 0 h 1689"/>
                  <a:gd name="T4" fmla="*/ 57 w 361"/>
                  <a:gd name="T5" fmla="*/ 0 h 1689"/>
                  <a:gd name="T6" fmla="*/ 57 w 361"/>
                  <a:gd name="T7" fmla="*/ 1632 h 1689"/>
                  <a:gd name="T8" fmla="*/ 361 w 361"/>
                  <a:gd name="T9" fmla="*/ 1632 h 1689"/>
                  <a:gd name="T10" fmla="*/ 361 w 361"/>
                  <a:gd name="T11" fmla="*/ 1689 h 1689"/>
                  <a:gd name="T12" fmla="*/ 0 w 361"/>
                  <a:gd name="T13" fmla="*/ 1689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1" h="1689">
                    <a:moveTo>
                      <a:pt x="0" y="1689"/>
                    </a:moveTo>
                    <a:lnTo>
                      <a:pt x="0" y="0"/>
                    </a:lnTo>
                    <a:lnTo>
                      <a:pt x="57" y="0"/>
                    </a:lnTo>
                    <a:lnTo>
                      <a:pt x="57" y="1632"/>
                    </a:lnTo>
                    <a:lnTo>
                      <a:pt x="361" y="1632"/>
                    </a:lnTo>
                    <a:lnTo>
                      <a:pt x="361" y="1689"/>
                    </a:lnTo>
                    <a:lnTo>
                      <a:pt x="0" y="168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B473B3F3-47F1-4AB3-8017-BCBA74E03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829050"/>
                <a:ext cx="3297238" cy="1273175"/>
              </a:xfrm>
              <a:custGeom>
                <a:avLst/>
                <a:gdLst>
                  <a:gd name="T0" fmla="*/ 1387 w 1996"/>
                  <a:gd name="T1" fmla="*/ 802 h 802"/>
                  <a:gd name="T2" fmla="*/ 0 w 1996"/>
                  <a:gd name="T3" fmla="*/ 802 h 802"/>
                  <a:gd name="T4" fmla="*/ 0 w 1996"/>
                  <a:gd name="T5" fmla="*/ 744 h 802"/>
                  <a:gd name="T6" fmla="*/ 1330 w 1996"/>
                  <a:gd name="T7" fmla="*/ 744 h 802"/>
                  <a:gd name="T8" fmla="*/ 1330 w 1996"/>
                  <a:gd name="T9" fmla="*/ 0 h 802"/>
                  <a:gd name="T10" fmla="*/ 1996 w 1996"/>
                  <a:gd name="T11" fmla="*/ 0 h 802"/>
                  <a:gd name="T12" fmla="*/ 1996 w 1996"/>
                  <a:gd name="T13" fmla="*/ 57 h 802"/>
                  <a:gd name="T14" fmla="*/ 1387 w 1996"/>
                  <a:gd name="T15" fmla="*/ 57 h 802"/>
                  <a:gd name="T16" fmla="*/ 1387 w 1996"/>
                  <a:gd name="T17" fmla="*/ 802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6" h="802">
                    <a:moveTo>
                      <a:pt x="1387" y="802"/>
                    </a:moveTo>
                    <a:lnTo>
                      <a:pt x="0" y="802"/>
                    </a:lnTo>
                    <a:lnTo>
                      <a:pt x="0" y="744"/>
                    </a:lnTo>
                    <a:lnTo>
                      <a:pt x="1330" y="744"/>
                    </a:lnTo>
                    <a:lnTo>
                      <a:pt x="1330" y="0"/>
                    </a:lnTo>
                    <a:lnTo>
                      <a:pt x="1996" y="0"/>
                    </a:lnTo>
                    <a:lnTo>
                      <a:pt x="1996" y="57"/>
                    </a:lnTo>
                    <a:lnTo>
                      <a:pt x="1387" y="57"/>
                    </a:lnTo>
                    <a:lnTo>
                      <a:pt x="1387" y="80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7CE66EF3-289C-4950-9DB0-9219D54E8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" y="3905250"/>
                <a:ext cx="417513" cy="309563"/>
              </a:xfrm>
              <a:custGeom>
                <a:avLst/>
                <a:gdLst>
                  <a:gd name="T0" fmla="*/ 234 w 263"/>
                  <a:gd name="T1" fmla="*/ 195 h 195"/>
                  <a:gd name="T2" fmla="*/ 0 w 263"/>
                  <a:gd name="T3" fmla="*/ 47 h 195"/>
                  <a:gd name="T4" fmla="*/ 29 w 263"/>
                  <a:gd name="T5" fmla="*/ 0 h 195"/>
                  <a:gd name="T6" fmla="*/ 263 w 263"/>
                  <a:gd name="T7" fmla="*/ 145 h 195"/>
                  <a:gd name="T8" fmla="*/ 234 w 263"/>
                  <a:gd name="T9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95">
                    <a:moveTo>
                      <a:pt x="234" y="195"/>
                    </a:moveTo>
                    <a:lnTo>
                      <a:pt x="0" y="47"/>
                    </a:lnTo>
                    <a:lnTo>
                      <a:pt x="29" y="0"/>
                    </a:lnTo>
                    <a:lnTo>
                      <a:pt x="263" y="145"/>
                    </a:lnTo>
                    <a:lnTo>
                      <a:pt x="234" y="19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17682EF-F710-44C2-BF31-73747B56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138" y="2692400"/>
                <a:ext cx="2070100" cy="803275"/>
              </a:xfrm>
              <a:custGeom>
                <a:avLst/>
                <a:gdLst>
                  <a:gd name="T0" fmla="*/ 1304 w 1304"/>
                  <a:gd name="T1" fmla="*/ 506 h 506"/>
                  <a:gd name="T2" fmla="*/ 275 w 1304"/>
                  <a:gd name="T3" fmla="*/ 506 h 506"/>
                  <a:gd name="T4" fmla="*/ 0 w 1304"/>
                  <a:gd name="T5" fmla="*/ 353 h 506"/>
                  <a:gd name="T6" fmla="*/ 0 w 1304"/>
                  <a:gd name="T7" fmla="*/ 0 h 506"/>
                  <a:gd name="T8" fmla="*/ 58 w 1304"/>
                  <a:gd name="T9" fmla="*/ 0 h 506"/>
                  <a:gd name="T10" fmla="*/ 58 w 1304"/>
                  <a:gd name="T11" fmla="*/ 320 h 506"/>
                  <a:gd name="T12" fmla="*/ 289 w 1304"/>
                  <a:gd name="T13" fmla="*/ 449 h 506"/>
                  <a:gd name="T14" fmla="*/ 1304 w 1304"/>
                  <a:gd name="T15" fmla="*/ 449 h 506"/>
                  <a:gd name="T16" fmla="*/ 1304 w 1304"/>
                  <a:gd name="T17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4" h="506">
                    <a:moveTo>
                      <a:pt x="1304" y="506"/>
                    </a:moveTo>
                    <a:lnTo>
                      <a:pt x="275" y="506"/>
                    </a:lnTo>
                    <a:lnTo>
                      <a:pt x="0" y="353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320"/>
                    </a:lnTo>
                    <a:lnTo>
                      <a:pt x="289" y="449"/>
                    </a:lnTo>
                    <a:lnTo>
                      <a:pt x="1304" y="449"/>
                    </a:lnTo>
                    <a:lnTo>
                      <a:pt x="1304" y="50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4A00AF0-E731-446B-8322-61A5AE0FF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8638" y="781050"/>
                <a:ext cx="90488" cy="8286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2EC7BA4-1633-4F98-A2A3-AE097EAE1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500" y="0"/>
                <a:ext cx="90488" cy="16097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61A0D3A-8CB9-42A7-89E3-BCE782602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950" y="1"/>
                <a:ext cx="90488" cy="160972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19411E09-7A62-4C1A-AD96-6A81A5509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125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1 w 179"/>
                  <a:gd name="T7" fmla="*/ 506 h 1035"/>
                  <a:gd name="T8" fmla="*/ 121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1" y="506"/>
                    </a:lnTo>
                    <a:lnTo>
                      <a:pt x="121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F1BC7555-0A88-4B84-AB35-D78FAFC66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000" y="0"/>
                <a:ext cx="284163" cy="1609725"/>
              </a:xfrm>
              <a:custGeom>
                <a:avLst/>
                <a:gdLst>
                  <a:gd name="T0" fmla="*/ 179 w 179"/>
                  <a:gd name="T1" fmla="*/ 1035 h 1035"/>
                  <a:gd name="T2" fmla="*/ 122 w 179"/>
                  <a:gd name="T3" fmla="*/ 1035 h 1035"/>
                  <a:gd name="T4" fmla="*/ 122 w 179"/>
                  <a:gd name="T5" fmla="*/ 740 h 1035"/>
                  <a:gd name="T6" fmla="*/ 0 w 179"/>
                  <a:gd name="T7" fmla="*/ 520 h 1035"/>
                  <a:gd name="T8" fmla="*/ 0 w 179"/>
                  <a:gd name="T9" fmla="*/ 0 h 1035"/>
                  <a:gd name="T10" fmla="*/ 58 w 179"/>
                  <a:gd name="T11" fmla="*/ 0 h 1035"/>
                  <a:gd name="T12" fmla="*/ 58 w 179"/>
                  <a:gd name="T13" fmla="*/ 506 h 1035"/>
                  <a:gd name="T14" fmla="*/ 179 w 179"/>
                  <a:gd name="T15" fmla="*/ 725 h 1035"/>
                  <a:gd name="T16" fmla="*/ 179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179" y="1035"/>
                    </a:moveTo>
                    <a:lnTo>
                      <a:pt x="122" y="1035"/>
                    </a:lnTo>
                    <a:lnTo>
                      <a:pt x="122" y="740"/>
                    </a:lnTo>
                    <a:lnTo>
                      <a:pt x="0" y="52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506"/>
                    </a:lnTo>
                    <a:lnTo>
                      <a:pt x="179" y="725"/>
                    </a:lnTo>
                    <a:lnTo>
                      <a:pt x="179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DBA56DF2-9C0C-48DA-A2C8-C1973B265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138" y="0"/>
                <a:ext cx="284163" cy="1609725"/>
              </a:xfrm>
              <a:custGeom>
                <a:avLst/>
                <a:gdLst>
                  <a:gd name="T0" fmla="*/ 179 w 179"/>
                  <a:gd name="T1" fmla="*/ 1035 h 1035"/>
                  <a:gd name="T2" fmla="*/ 122 w 179"/>
                  <a:gd name="T3" fmla="*/ 1035 h 1035"/>
                  <a:gd name="T4" fmla="*/ 122 w 179"/>
                  <a:gd name="T5" fmla="*/ 740 h 1035"/>
                  <a:gd name="T6" fmla="*/ 0 w 179"/>
                  <a:gd name="T7" fmla="*/ 520 h 1035"/>
                  <a:gd name="T8" fmla="*/ 0 w 179"/>
                  <a:gd name="T9" fmla="*/ 0 h 1035"/>
                  <a:gd name="T10" fmla="*/ 57 w 179"/>
                  <a:gd name="T11" fmla="*/ 0 h 1035"/>
                  <a:gd name="T12" fmla="*/ 57 w 179"/>
                  <a:gd name="T13" fmla="*/ 506 h 1035"/>
                  <a:gd name="T14" fmla="*/ 179 w 179"/>
                  <a:gd name="T15" fmla="*/ 725 h 1035"/>
                  <a:gd name="T16" fmla="*/ 179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179" y="1035"/>
                    </a:moveTo>
                    <a:lnTo>
                      <a:pt x="122" y="1035"/>
                    </a:lnTo>
                    <a:lnTo>
                      <a:pt x="122" y="740"/>
                    </a:lnTo>
                    <a:lnTo>
                      <a:pt x="0" y="520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506"/>
                    </a:lnTo>
                    <a:lnTo>
                      <a:pt x="179" y="725"/>
                    </a:lnTo>
                    <a:lnTo>
                      <a:pt x="179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1897DC2-F356-407A-8F30-C047E7DA8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988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2 w 179"/>
                  <a:gd name="T7" fmla="*/ 506 h 1035"/>
                  <a:gd name="T8" fmla="*/ 122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2" y="506"/>
                    </a:lnTo>
                    <a:lnTo>
                      <a:pt x="122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FDBBE59-ED6B-409D-B74A-71A9BB19D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2 w 179"/>
                  <a:gd name="T7" fmla="*/ 506 h 1035"/>
                  <a:gd name="T8" fmla="*/ 122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2" y="506"/>
                    </a:lnTo>
                    <a:lnTo>
                      <a:pt x="122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0EE0B35A-A3D0-4C9B-B565-8CD90AE9A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3" y="76200"/>
                <a:ext cx="2854325" cy="1544638"/>
              </a:xfrm>
              <a:custGeom>
                <a:avLst/>
                <a:gdLst>
                  <a:gd name="T0" fmla="*/ 55 w 1798"/>
                  <a:gd name="T1" fmla="*/ 973 h 973"/>
                  <a:gd name="T2" fmla="*/ 0 w 1798"/>
                  <a:gd name="T3" fmla="*/ 959 h 973"/>
                  <a:gd name="T4" fmla="*/ 134 w 1798"/>
                  <a:gd name="T5" fmla="*/ 415 h 973"/>
                  <a:gd name="T6" fmla="*/ 1132 w 1798"/>
                  <a:gd name="T7" fmla="*/ 415 h 973"/>
                  <a:gd name="T8" fmla="*/ 1767 w 1798"/>
                  <a:gd name="T9" fmla="*/ 0 h 973"/>
                  <a:gd name="T10" fmla="*/ 1798 w 1798"/>
                  <a:gd name="T11" fmla="*/ 48 h 973"/>
                  <a:gd name="T12" fmla="*/ 1149 w 1798"/>
                  <a:gd name="T13" fmla="*/ 473 h 973"/>
                  <a:gd name="T14" fmla="*/ 177 w 1798"/>
                  <a:gd name="T15" fmla="*/ 473 h 973"/>
                  <a:gd name="T16" fmla="*/ 55 w 1798"/>
                  <a:gd name="T17" fmla="*/ 973 h 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8" h="973">
                    <a:moveTo>
                      <a:pt x="55" y="973"/>
                    </a:moveTo>
                    <a:lnTo>
                      <a:pt x="0" y="959"/>
                    </a:lnTo>
                    <a:lnTo>
                      <a:pt x="134" y="415"/>
                    </a:lnTo>
                    <a:lnTo>
                      <a:pt x="1132" y="415"/>
                    </a:lnTo>
                    <a:lnTo>
                      <a:pt x="1767" y="0"/>
                    </a:lnTo>
                    <a:lnTo>
                      <a:pt x="1798" y="48"/>
                    </a:lnTo>
                    <a:lnTo>
                      <a:pt x="1149" y="473"/>
                    </a:lnTo>
                    <a:lnTo>
                      <a:pt x="177" y="473"/>
                    </a:lnTo>
                    <a:lnTo>
                      <a:pt x="55" y="97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E8A56942-BBA2-4937-B475-87644034E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113" y="280988"/>
                <a:ext cx="704850" cy="1768475"/>
              </a:xfrm>
              <a:custGeom>
                <a:avLst/>
                <a:gdLst>
                  <a:gd name="T0" fmla="*/ 174 w 444"/>
                  <a:gd name="T1" fmla="*/ 1114 h 1114"/>
                  <a:gd name="T2" fmla="*/ 0 w 444"/>
                  <a:gd name="T3" fmla="*/ 895 h 1114"/>
                  <a:gd name="T4" fmla="*/ 0 w 444"/>
                  <a:gd name="T5" fmla="*/ 432 h 1114"/>
                  <a:gd name="T6" fmla="*/ 401 w 444"/>
                  <a:gd name="T7" fmla="*/ 0 h 1114"/>
                  <a:gd name="T8" fmla="*/ 444 w 444"/>
                  <a:gd name="T9" fmla="*/ 38 h 1114"/>
                  <a:gd name="T10" fmla="*/ 57 w 444"/>
                  <a:gd name="T11" fmla="*/ 456 h 1114"/>
                  <a:gd name="T12" fmla="*/ 57 w 444"/>
                  <a:gd name="T13" fmla="*/ 875 h 1114"/>
                  <a:gd name="T14" fmla="*/ 219 w 444"/>
                  <a:gd name="T15" fmla="*/ 1078 h 1114"/>
                  <a:gd name="T16" fmla="*/ 174 w 444"/>
                  <a:gd name="T17" fmla="*/ 1114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1114">
                    <a:moveTo>
                      <a:pt x="174" y="1114"/>
                    </a:moveTo>
                    <a:lnTo>
                      <a:pt x="0" y="895"/>
                    </a:lnTo>
                    <a:lnTo>
                      <a:pt x="0" y="432"/>
                    </a:lnTo>
                    <a:lnTo>
                      <a:pt x="401" y="0"/>
                    </a:lnTo>
                    <a:lnTo>
                      <a:pt x="444" y="38"/>
                    </a:lnTo>
                    <a:lnTo>
                      <a:pt x="57" y="456"/>
                    </a:lnTo>
                    <a:lnTo>
                      <a:pt x="57" y="875"/>
                    </a:lnTo>
                    <a:lnTo>
                      <a:pt x="219" y="1078"/>
                    </a:lnTo>
                    <a:lnTo>
                      <a:pt x="174" y="111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0513F09-28E8-4A3F-BECB-5757BE2D80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9788" y="19288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A6A31E92-08B8-420C-9187-E022BA8D1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6588" y="114300"/>
                <a:ext cx="347663" cy="1935163"/>
              </a:xfrm>
              <a:custGeom>
                <a:avLst/>
                <a:gdLst>
                  <a:gd name="T0" fmla="*/ 174 w 219"/>
                  <a:gd name="T1" fmla="*/ 1219 h 1219"/>
                  <a:gd name="T2" fmla="*/ 0 w 219"/>
                  <a:gd name="T3" fmla="*/ 1000 h 1219"/>
                  <a:gd name="T4" fmla="*/ 0 w 219"/>
                  <a:gd name="T5" fmla="*/ 0 h 1219"/>
                  <a:gd name="T6" fmla="*/ 57 w 219"/>
                  <a:gd name="T7" fmla="*/ 0 h 1219"/>
                  <a:gd name="T8" fmla="*/ 57 w 219"/>
                  <a:gd name="T9" fmla="*/ 980 h 1219"/>
                  <a:gd name="T10" fmla="*/ 219 w 219"/>
                  <a:gd name="T11" fmla="*/ 1183 h 1219"/>
                  <a:gd name="T12" fmla="*/ 174 w 219"/>
                  <a:gd name="T13" fmla="*/ 121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1219">
                    <a:moveTo>
                      <a:pt x="174" y="1219"/>
                    </a:moveTo>
                    <a:lnTo>
                      <a:pt x="0" y="1000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980"/>
                    </a:lnTo>
                    <a:lnTo>
                      <a:pt x="219" y="1183"/>
                    </a:lnTo>
                    <a:lnTo>
                      <a:pt x="174" y="121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F2EC49A-C36C-41E7-B26C-315C78D77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6130925"/>
                <a:ext cx="92075" cy="7270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85F30256-9B8F-4F7A-832E-90CF2AF7E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488" y="6354763"/>
                <a:ext cx="1693863" cy="503237"/>
              </a:xfrm>
              <a:custGeom>
                <a:avLst/>
                <a:gdLst>
                  <a:gd name="T0" fmla="*/ 1067 w 1067"/>
                  <a:gd name="T1" fmla="*/ 250 h 250"/>
                  <a:gd name="T2" fmla="*/ 1010 w 1067"/>
                  <a:gd name="T3" fmla="*/ 250 h 250"/>
                  <a:gd name="T4" fmla="*/ 1010 w 1067"/>
                  <a:gd name="T5" fmla="*/ 57 h 250"/>
                  <a:gd name="T6" fmla="*/ 57 w 1067"/>
                  <a:gd name="T7" fmla="*/ 57 h 250"/>
                  <a:gd name="T8" fmla="*/ 57 w 1067"/>
                  <a:gd name="T9" fmla="*/ 250 h 250"/>
                  <a:gd name="T10" fmla="*/ 0 w 1067"/>
                  <a:gd name="T11" fmla="*/ 250 h 250"/>
                  <a:gd name="T12" fmla="*/ 0 w 1067"/>
                  <a:gd name="T13" fmla="*/ 0 h 250"/>
                  <a:gd name="T14" fmla="*/ 1067 w 1067"/>
                  <a:gd name="T15" fmla="*/ 0 h 250"/>
                  <a:gd name="T16" fmla="*/ 1067 w 1067"/>
                  <a:gd name="T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7" h="250">
                    <a:moveTo>
                      <a:pt x="1067" y="250"/>
                    </a:moveTo>
                    <a:lnTo>
                      <a:pt x="1010" y="250"/>
                    </a:lnTo>
                    <a:lnTo>
                      <a:pt x="1010" y="57"/>
                    </a:lnTo>
                    <a:lnTo>
                      <a:pt x="57" y="57"/>
                    </a:lnTo>
                    <a:lnTo>
                      <a:pt x="57" y="250"/>
                    </a:lnTo>
                    <a:lnTo>
                      <a:pt x="0" y="250"/>
                    </a:lnTo>
                    <a:lnTo>
                      <a:pt x="0" y="0"/>
                    </a:lnTo>
                    <a:lnTo>
                      <a:pt x="1067" y="0"/>
                    </a:lnTo>
                    <a:lnTo>
                      <a:pt x="1067" y="25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56238CC1-186F-4F1B-9AEB-EDE4654E0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1193800"/>
                <a:ext cx="1401763" cy="1454150"/>
              </a:xfrm>
              <a:custGeom>
                <a:avLst/>
                <a:gdLst>
                  <a:gd name="T0" fmla="*/ 258 w 883"/>
                  <a:gd name="T1" fmla="*/ 916 h 916"/>
                  <a:gd name="T2" fmla="*/ 0 w 883"/>
                  <a:gd name="T3" fmla="*/ 916 h 916"/>
                  <a:gd name="T4" fmla="*/ 0 w 883"/>
                  <a:gd name="T5" fmla="*/ 859 h 916"/>
                  <a:gd name="T6" fmla="*/ 200 w 883"/>
                  <a:gd name="T7" fmla="*/ 859 h 916"/>
                  <a:gd name="T8" fmla="*/ 200 w 883"/>
                  <a:gd name="T9" fmla="*/ 0 h 916"/>
                  <a:gd name="T10" fmla="*/ 883 w 883"/>
                  <a:gd name="T11" fmla="*/ 0 h 916"/>
                  <a:gd name="T12" fmla="*/ 883 w 883"/>
                  <a:gd name="T13" fmla="*/ 222 h 916"/>
                  <a:gd name="T14" fmla="*/ 826 w 883"/>
                  <a:gd name="T15" fmla="*/ 222 h 916"/>
                  <a:gd name="T16" fmla="*/ 826 w 883"/>
                  <a:gd name="T17" fmla="*/ 57 h 916"/>
                  <a:gd name="T18" fmla="*/ 258 w 883"/>
                  <a:gd name="T19" fmla="*/ 57 h 916"/>
                  <a:gd name="T20" fmla="*/ 258 w 883"/>
                  <a:gd name="T21" fmla="*/ 916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3" h="916">
                    <a:moveTo>
                      <a:pt x="258" y="916"/>
                    </a:moveTo>
                    <a:lnTo>
                      <a:pt x="0" y="916"/>
                    </a:lnTo>
                    <a:lnTo>
                      <a:pt x="0" y="859"/>
                    </a:lnTo>
                    <a:lnTo>
                      <a:pt x="200" y="859"/>
                    </a:lnTo>
                    <a:lnTo>
                      <a:pt x="200" y="0"/>
                    </a:lnTo>
                    <a:lnTo>
                      <a:pt x="883" y="0"/>
                    </a:lnTo>
                    <a:lnTo>
                      <a:pt x="883" y="222"/>
                    </a:lnTo>
                    <a:lnTo>
                      <a:pt x="826" y="222"/>
                    </a:lnTo>
                    <a:lnTo>
                      <a:pt x="826" y="57"/>
                    </a:lnTo>
                    <a:lnTo>
                      <a:pt x="258" y="57"/>
                    </a:lnTo>
                    <a:lnTo>
                      <a:pt x="258" y="91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B55ACEAB-87BD-4173-BFFE-3149F1A90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2344738"/>
                <a:ext cx="1284288" cy="727075"/>
              </a:xfrm>
              <a:custGeom>
                <a:avLst/>
                <a:gdLst>
                  <a:gd name="T0" fmla="*/ 406 w 809"/>
                  <a:gd name="T1" fmla="*/ 458 h 458"/>
                  <a:gd name="T2" fmla="*/ 0 w 809"/>
                  <a:gd name="T3" fmla="*/ 458 h 458"/>
                  <a:gd name="T4" fmla="*/ 0 w 809"/>
                  <a:gd name="T5" fmla="*/ 401 h 458"/>
                  <a:gd name="T6" fmla="*/ 348 w 809"/>
                  <a:gd name="T7" fmla="*/ 401 h 458"/>
                  <a:gd name="T8" fmla="*/ 348 w 809"/>
                  <a:gd name="T9" fmla="*/ 0 h 458"/>
                  <a:gd name="T10" fmla="*/ 577 w 809"/>
                  <a:gd name="T11" fmla="*/ 0 h 458"/>
                  <a:gd name="T12" fmla="*/ 809 w 809"/>
                  <a:gd name="T13" fmla="*/ 184 h 458"/>
                  <a:gd name="T14" fmla="*/ 773 w 809"/>
                  <a:gd name="T15" fmla="*/ 229 h 458"/>
                  <a:gd name="T16" fmla="*/ 556 w 809"/>
                  <a:gd name="T17" fmla="*/ 57 h 458"/>
                  <a:gd name="T18" fmla="*/ 406 w 809"/>
                  <a:gd name="T19" fmla="*/ 57 h 458"/>
                  <a:gd name="T20" fmla="*/ 406 w 809"/>
                  <a:gd name="T2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458">
                    <a:moveTo>
                      <a:pt x="406" y="458"/>
                    </a:moveTo>
                    <a:lnTo>
                      <a:pt x="0" y="458"/>
                    </a:lnTo>
                    <a:lnTo>
                      <a:pt x="0" y="401"/>
                    </a:lnTo>
                    <a:lnTo>
                      <a:pt x="348" y="401"/>
                    </a:lnTo>
                    <a:lnTo>
                      <a:pt x="348" y="0"/>
                    </a:lnTo>
                    <a:lnTo>
                      <a:pt x="577" y="0"/>
                    </a:lnTo>
                    <a:lnTo>
                      <a:pt x="809" y="184"/>
                    </a:lnTo>
                    <a:lnTo>
                      <a:pt x="773" y="229"/>
                    </a:lnTo>
                    <a:lnTo>
                      <a:pt x="556" y="57"/>
                    </a:lnTo>
                    <a:lnTo>
                      <a:pt x="406" y="57"/>
                    </a:lnTo>
                    <a:lnTo>
                      <a:pt x="406" y="45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ED91C094-261C-422A-A2E9-F20835E9D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3405188"/>
                <a:ext cx="631825" cy="514350"/>
              </a:xfrm>
              <a:custGeom>
                <a:avLst/>
                <a:gdLst>
                  <a:gd name="T0" fmla="*/ 398 w 398"/>
                  <a:gd name="T1" fmla="*/ 324 h 324"/>
                  <a:gd name="T2" fmla="*/ 0 w 398"/>
                  <a:gd name="T3" fmla="*/ 324 h 324"/>
                  <a:gd name="T4" fmla="*/ 0 w 398"/>
                  <a:gd name="T5" fmla="*/ 267 h 324"/>
                  <a:gd name="T6" fmla="*/ 341 w 398"/>
                  <a:gd name="T7" fmla="*/ 267 h 324"/>
                  <a:gd name="T8" fmla="*/ 341 w 398"/>
                  <a:gd name="T9" fmla="*/ 57 h 324"/>
                  <a:gd name="T10" fmla="*/ 0 w 398"/>
                  <a:gd name="T11" fmla="*/ 57 h 324"/>
                  <a:gd name="T12" fmla="*/ 0 w 398"/>
                  <a:gd name="T13" fmla="*/ 0 h 324"/>
                  <a:gd name="T14" fmla="*/ 398 w 398"/>
                  <a:gd name="T15" fmla="*/ 0 h 324"/>
                  <a:gd name="T16" fmla="*/ 398 w 398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8" h="324">
                    <a:moveTo>
                      <a:pt x="398" y="324"/>
                    </a:moveTo>
                    <a:lnTo>
                      <a:pt x="0" y="324"/>
                    </a:lnTo>
                    <a:lnTo>
                      <a:pt x="0" y="267"/>
                    </a:lnTo>
                    <a:lnTo>
                      <a:pt x="341" y="267"/>
                    </a:lnTo>
                    <a:lnTo>
                      <a:pt x="341" y="57"/>
                    </a:lnTo>
                    <a:lnTo>
                      <a:pt x="0" y="57"/>
                    </a:lnTo>
                    <a:lnTo>
                      <a:pt x="0" y="0"/>
                    </a:lnTo>
                    <a:lnTo>
                      <a:pt x="398" y="0"/>
                    </a:lnTo>
                    <a:lnTo>
                      <a:pt x="398" y="32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993BE429-C939-4562-83C0-C1C34996B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7725" y="4340225"/>
                <a:ext cx="458788" cy="757238"/>
              </a:xfrm>
              <a:custGeom>
                <a:avLst/>
                <a:gdLst>
                  <a:gd name="T0" fmla="*/ 289 w 289"/>
                  <a:gd name="T1" fmla="*/ 477 h 477"/>
                  <a:gd name="T2" fmla="*/ 0 w 289"/>
                  <a:gd name="T3" fmla="*/ 477 h 477"/>
                  <a:gd name="T4" fmla="*/ 0 w 289"/>
                  <a:gd name="T5" fmla="*/ 0 h 477"/>
                  <a:gd name="T6" fmla="*/ 289 w 289"/>
                  <a:gd name="T7" fmla="*/ 0 h 477"/>
                  <a:gd name="T8" fmla="*/ 289 w 289"/>
                  <a:gd name="T9" fmla="*/ 57 h 477"/>
                  <a:gd name="T10" fmla="*/ 57 w 289"/>
                  <a:gd name="T11" fmla="*/ 57 h 477"/>
                  <a:gd name="T12" fmla="*/ 57 w 289"/>
                  <a:gd name="T13" fmla="*/ 420 h 477"/>
                  <a:gd name="T14" fmla="*/ 289 w 289"/>
                  <a:gd name="T15" fmla="*/ 420 h 477"/>
                  <a:gd name="T16" fmla="*/ 289 w 289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477">
                    <a:moveTo>
                      <a:pt x="289" y="477"/>
                    </a:moveTo>
                    <a:lnTo>
                      <a:pt x="0" y="477"/>
                    </a:lnTo>
                    <a:lnTo>
                      <a:pt x="0" y="0"/>
                    </a:lnTo>
                    <a:lnTo>
                      <a:pt x="289" y="0"/>
                    </a:lnTo>
                    <a:lnTo>
                      <a:pt x="289" y="57"/>
                    </a:lnTo>
                    <a:lnTo>
                      <a:pt x="57" y="57"/>
                    </a:lnTo>
                    <a:lnTo>
                      <a:pt x="57" y="420"/>
                    </a:lnTo>
                    <a:lnTo>
                      <a:pt x="289" y="420"/>
                    </a:lnTo>
                    <a:lnTo>
                      <a:pt x="289" y="4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8CED6A1-0675-433A-9689-BA0027F0031F}"/>
                  </a:ext>
                </a:extLst>
              </p:cNvPr>
              <p:cNvGrpSpPr/>
              <p:nvPr/>
            </p:nvGrpSpPr>
            <p:grpSpPr>
              <a:xfrm>
                <a:off x="4217988" y="4643438"/>
                <a:ext cx="3727450" cy="700087"/>
                <a:chOff x="4217988" y="4643438"/>
                <a:chExt cx="3727450" cy="700087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F6E7FA45-567C-437F-8FAF-2829058B0E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17988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F9C509A5-F4D0-4A3E-8F1D-042DDF2C09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185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65C54CAE-6857-41CF-88C7-83DAE75EB9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65713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8C158AC3-E81B-4519-9C37-E1551467AE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89575" y="5010150"/>
                  <a:ext cx="334963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9AFE2B00-9DF8-44C9-9A5A-E5381B74F1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15025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552EB0B6-E588-4BA4-B734-E56C7E056C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8888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FB8E7050-3451-4C50-AC5C-4C00099F6F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6275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56E62FD7-056D-4230-BB8E-69DEDC7BC0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18820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A62DAE04-03BF-4D54-9446-7E59E0ACF4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2063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0F8D02A5-90AF-40EC-B347-087C88945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6413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321568E7-1933-436E-A68D-969507CE5C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87000D23-4E17-4329-89D0-D7327C20D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4138" y="46434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C269EC3-17D5-4EA7-BEE2-99AD3D835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825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E7D73C06-0641-4CF6-AF01-537389BBC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8688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52EFEBC-3A9F-465A-AC3E-73494E51F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4138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F49F056-B74C-4A91-8943-81A100333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8000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190DCC4-1E89-4CE5-AECA-EAA6040DA6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1863" y="46434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5537C76E-6841-49F7-BBD7-5267C80F6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7313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C4058D5-7616-4381-A43A-14911909D865}"/>
                  </a:ext>
                </a:extLst>
              </p:cNvPr>
              <p:cNvGrpSpPr/>
              <p:nvPr/>
            </p:nvGrpSpPr>
            <p:grpSpPr>
              <a:xfrm>
                <a:off x="4217988" y="1565275"/>
                <a:ext cx="3727450" cy="688976"/>
                <a:chOff x="4217988" y="1565275"/>
                <a:chExt cx="3727450" cy="688976"/>
              </a:xfrm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4F3F766C-42DB-4307-BE61-953F4884E4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17988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C2FF1C07-39F5-4BBB-8862-FFB5503C30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185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E9E26525-54DD-4D64-B4C7-FC98FFC71C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65713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1344F054-3FE1-42DC-A691-74A27AF2EF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89575" y="1565275"/>
                  <a:ext cx="334963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C2A5FF86-9866-4A73-A3C6-F0F04DEA41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15025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6F36219A-9465-403C-A12D-21076E2A71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8888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8ED73CD-E83F-4E84-9596-DBF09A61B5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6275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D7C331D8-380C-4454-8F2C-0553A04452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18820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C615597-AD50-4410-991B-B17D05034E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2063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E72F5153-F280-4B7B-B59B-E672787B2D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6413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F67256C4-20B1-4E87-A8ED-6350778F91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9548F5DF-FDE6-4F5C-BDB4-373137F78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4138" y="18113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F8EC5AA6-5978-44AF-A05C-ABDC964F6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825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D6CAC31-A3F6-49B2-831B-0B4323A76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8688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7DF79A9-ABC2-491E-A085-88ABB92D1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4138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FAABB74F-B4F5-4FF6-ACB5-E3B70205F1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8000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D00DECD-5778-43C9-A048-38E6558F3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1863" y="18113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D864C5E3-B9B4-4FB4-BCA6-4A18456609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7313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154766D-6818-438A-BBD2-8BAC29B64000}"/>
                  </a:ext>
                </a:extLst>
              </p:cNvPr>
              <p:cNvGrpSpPr/>
              <p:nvPr/>
            </p:nvGrpSpPr>
            <p:grpSpPr>
              <a:xfrm>
                <a:off x="3251200" y="2435225"/>
                <a:ext cx="704851" cy="2025650"/>
                <a:chOff x="3251200" y="2435225"/>
                <a:chExt cx="704851" cy="2025650"/>
              </a:xfrm>
            </p:grpSpPr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50423E5F-4A0C-4458-B11F-149A5A757B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41275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9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9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EA918874-72BD-4D3F-9BB1-8954DC5581B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37084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2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2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55940E9E-6408-4D50-9DD5-72BB899906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3284538"/>
                  <a:ext cx="333375" cy="331788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911E3705-D245-4B56-983C-B42B49993A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2859088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1E278F16-2941-4838-A419-2DFF354BD7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243522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C72D454-B6FC-4AE4-9E2B-7387C8B17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4227513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3B23638-FDD1-41BD-9DFB-64D76BF47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3802063"/>
                  <a:ext cx="442913" cy="14128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99FAA37-CAFC-4FCC-BF72-5EFB05737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3378200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4B17F3A6-209B-4489-9C8C-3D751A38E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2954338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98B92010-5D2C-4909-AAE3-5DEA967CE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2530475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0BE09FA-6863-4755-9C96-C0224510CD52}"/>
                  </a:ext>
                </a:extLst>
              </p:cNvPr>
              <p:cNvGrpSpPr/>
              <p:nvPr/>
            </p:nvGrpSpPr>
            <p:grpSpPr>
              <a:xfrm>
                <a:off x="8270875" y="2435225"/>
                <a:ext cx="735013" cy="2025650"/>
                <a:chOff x="8270875" y="2435225"/>
                <a:chExt cx="735013" cy="2025650"/>
              </a:xfrm>
            </p:grpSpPr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AEBAB066-1891-4426-BBC3-3A1C1FE929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41275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9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9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96D2A1DD-DA65-4505-8649-179EA27906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37084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2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2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1EA4B09B-557B-43FE-9B0F-058683FBFF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3284538"/>
                  <a:ext cx="333375" cy="331788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E451B60A-221E-4EF4-A06F-FEE5339CC4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2859088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58505C88-6DD4-4B30-808D-E0B8AB78E1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243522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B6B51175-6D6A-4360-89C2-D64610D5E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4227513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6A69C26-D617-439D-8ECC-E7F152F6C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3802063"/>
                  <a:ext cx="447675" cy="14128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EFDE5B5-98C7-4C9A-B537-B350B7C25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3378200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43DEFC10-8C34-4436-A3BD-72604C2898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2954338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1871AA-9A93-4332-8428-90D3AEDFA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2530475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2998CDA8-96E0-4B34-9F20-3B54EA60B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" y="0"/>
                <a:ext cx="2439988" cy="3071813"/>
              </a:xfrm>
              <a:custGeom>
                <a:avLst/>
                <a:gdLst>
                  <a:gd name="T0" fmla="*/ 1537 w 1537"/>
                  <a:gd name="T1" fmla="*/ 1803 h 1803"/>
                  <a:gd name="T2" fmla="*/ 910 w 1537"/>
                  <a:gd name="T3" fmla="*/ 1803 h 1803"/>
                  <a:gd name="T4" fmla="*/ 611 w 1537"/>
                  <a:gd name="T5" fmla="*/ 1593 h 1803"/>
                  <a:gd name="T6" fmla="*/ 0 w 1537"/>
                  <a:gd name="T7" fmla="*/ 1593 h 1803"/>
                  <a:gd name="T8" fmla="*/ 0 w 1537"/>
                  <a:gd name="T9" fmla="*/ 0 h 1803"/>
                  <a:gd name="T10" fmla="*/ 57 w 1537"/>
                  <a:gd name="T11" fmla="*/ 0 h 1803"/>
                  <a:gd name="T12" fmla="*/ 57 w 1537"/>
                  <a:gd name="T13" fmla="*/ 1536 h 1803"/>
                  <a:gd name="T14" fmla="*/ 628 w 1537"/>
                  <a:gd name="T15" fmla="*/ 1536 h 1803"/>
                  <a:gd name="T16" fmla="*/ 929 w 1537"/>
                  <a:gd name="T17" fmla="*/ 1746 h 1803"/>
                  <a:gd name="T18" fmla="*/ 1537 w 1537"/>
                  <a:gd name="T19" fmla="*/ 1746 h 1803"/>
                  <a:gd name="T20" fmla="*/ 1537 w 1537"/>
                  <a:gd name="T21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7" h="1803">
                    <a:moveTo>
                      <a:pt x="1537" y="1803"/>
                    </a:moveTo>
                    <a:lnTo>
                      <a:pt x="910" y="1803"/>
                    </a:lnTo>
                    <a:lnTo>
                      <a:pt x="611" y="1593"/>
                    </a:lnTo>
                    <a:lnTo>
                      <a:pt x="0" y="1593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536"/>
                    </a:lnTo>
                    <a:lnTo>
                      <a:pt x="628" y="1536"/>
                    </a:lnTo>
                    <a:lnTo>
                      <a:pt x="929" y="1746"/>
                    </a:lnTo>
                    <a:lnTo>
                      <a:pt x="1537" y="1746"/>
                    </a:lnTo>
                    <a:lnTo>
                      <a:pt x="1537" y="180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63AA9E8-1120-443A-9CE6-A0A5EC088A98}"/>
                  </a:ext>
                </a:extLst>
              </p:cNvPr>
              <p:cNvGrpSpPr/>
              <p:nvPr/>
            </p:nvGrpSpPr>
            <p:grpSpPr>
              <a:xfrm>
                <a:off x="8166100" y="0"/>
                <a:ext cx="1779588" cy="431800"/>
                <a:chOff x="8166100" y="0"/>
                <a:chExt cx="1779588" cy="431800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CB929412-D31F-41DD-A832-7D3D7F8BE7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6100" y="76200"/>
                  <a:ext cx="1779588" cy="355600"/>
                </a:xfrm>
                <a:custGeom>
                  <a:avLst/>
                  <a:gdLst>
                    <a:gd name="T0" fmla="*/ 861 w 1121"/>
                    <a:gd name="T1" fmla="*/ 224 h 224"/>
                    <a:gd name="T2" fmla="*/ 0 w 1121"/>
                    <a:gd name="T3" fmla="*/ 224 h 224"/>
                    <a:gd name="T4" fmla="*/ 0 w 1121"/>
                    <a:gd name="T5" fmla="*/ 24 h 224"/>
                    <a:gd name="T6" fmla="*/ 57 w 1121"/>
                    <a:gd name="T7" fmla="*/ 24 h 224"/>
                    <a:gd name="T8" fmla="*/ 57 w 1121"/>
                    <a:gd name="T9" fmla="*/ 167 h 224"/>
                    <a:gd name="T10" fmla="*/ 842 w 1121"/>
                    <a:gd name="T11" fmla="*/ 167 h 224"/>
                    <a:gd name="T12" fmla="*/ 1090 w 1121"/>
                    <a:gd name="T13" fmla="*/ 0 h 224"/>
                    <a:gd name="T14" fmla="*/ 1121 w 1121"/>
                    <a:gd name="T15" fmla="*/ 48 h 224"/>
                    <a:gd name="T16" fmla="*/ 861 w 1121"/>
                    <a:gd name="T1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224">
                      <a:moveTo>
                        <a:pt x="861" y="224"/>
                      </a:moveTo>
                      <a:lnTo>
                        <a:pt x="0" y="224"/>
                      </a:lnTo>
                      <a:lnTo>
                        <a:pt x="0" y="24"/>
                      </a:lnTo>
                      <a:lnTo>
                        <a:pt x="57" y="24"/>
                      </a:lnTo>
                      <a:lnTo>
                        <a:pt x="57" y="167"/>
                      </a:lnTo>
                      <a:lnTo>
                        <a:pt x="842" y="167"/>
                      </a:lnTo>
                      <a:lnTo>
                        <a:pt x="1090" y="0"/>
                      </a:lnTo>
                      <a:lnTo>
                        <a:pt x="1121" y="48"/>
                      </a:lnTo>
                      <a:lnTo>
                        <a:pt x="861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5C8460CB-3AC1-44C1-9EB5-145A90A57682}"/>
                    </a:ext>
                  </a:extLst>
                </p:cNvPr>
                <p:cNvSpPr/>
                <p:nvPr/>
              </p:nvSpPr>
              <p:spPr>
                <a:xfrm>
                  <a:off x="8166100" y="0"/>
                  <a:ext cx="88900" cy="2127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D" sz="1351"/>
                </a:p>
              </p:txBody>
            </p:sp>
          </p:grpSp>
          <p:sp>
            <p:nvSpPr>
              <p:cNvPr id="101" name="Freeform: Shape 170">
                <a:extLst>
                  <a:ext uri="{FF2B5EF4-FFF2-40B4-BE49-F238E27FC236}">
                    <a16:creationId xmlns:a16="http://schemas.microsoft.com/office/drawing/2014/main" id="{1EE7338C-4BB5-4FC8-AE66-F5503EB74554}"/>
                  </a:ext>
                </a:extLst>
              </p:cNvPr>
              <p:cNvSpPr/>
              <p:nvPr/>
            </p:nvSpPr>
            <p:spPr>
              <a:xfrm>
                <a:off x="0" y="3106036"/>
                <a:ext cx="1325563" cy="1772353"/>
              </a:xfrm>
              <a:custGeom>
                <a:avLst/>
                <a:gdLst>
                  <a:gd name="connsiteX0" fmla="*/ 0 w 1325563"/>
                  <a:gd name="connsiteY0" fmla="*/ 0 h 1772353"/>
                  <a:gd name="connsiteX1" fmla="*/ 1325563 w 1325563"/>
                  <a:gd name="connsiteY1" fmla="*/ 738890 h 1772353"/>
                  <a:gd name="connsiteX2" fmla="*/ 1325563 w 1325563"/>
                  <a:gd name="connsiteY2" fmla="*/ 1772353 h 1772353"/>
                  <a:gd name="connsiteX3" fmla="*/ 0 w 1325563"/>
                  <a:gd name="connsiteY3" fmla="*/ 1772353 h 1772353"/>
                  <a:gd name="connsiteX4" fmla="*/ 0 w 1325563"/>
                  <a:gd name="connsiteY4" fmla="*/ 1681866 h 1772353"/>
                  <a:gd name="connsiteX5" fmla="*/ 1235076 w 1325563"/>
                  <a:gd name="connsiteY5" fmla="*/ 1681866 h 1772353"/>
                  <a:gd name="connsiteX6" fmla="*/ 1235076 w 1325563"/>
                  <a:gd name="connsiteY6" fmla="*/ 794453 h 1772353"/>
                  <a:gd name="connsiteX7" fmla="*/ 0 w 1325563"/>
                  <a:gd name="connsiteY7" fmla="*/ 105749 h 1772353"/>
                  <a:gd name="connsiteX8" fmla="*/ 0 w 1325563"/>
                  <a:gd name="connsiteY8" fmla="*/ 0 h 1772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5563" h="1772353">
                    <a:moveTo>
                      <a:pt x="0" y="0"/>
                    </a:moveTo>
                    <a:lnTo>
                      <a:pt x="1325563" y="738890"/>
                    </a:lnTo>
                    <a:lnTo>
                      <a:pt x="1325563" y="1772353"/>
                    </a:lnTo>
                    <a:lnTo>
                      <a:pt x="0" y="1772353"/>
                    </a:lnTo>
                    <a:lnTo>
                      <a:pt x="0" y="1681866"/>
                    </a:lnTo>
                    <a:lnTo>
                      <a:pt x="1235076" y="1681866"/>
                    </a:lnTo>
                    <a:lnTo>
                      <a:pt x="1235076" y="794453"/>
                    </a:lnTo>
                    <a:lnTo>
                      <a:pt x="0" y="1057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2" name="Freeform: Shape 178">
                <a:extLst>
                  <a:ext uri="{FF2B5EF4-FFF2-40B4-BE49-F238E27FC236}">
                    <a16:creationId xmlns:a16="http://schemas.microsoft.com/office/drawing/2014/main" id="{4BFB81BB-C1D9-485F-93EE-698488FC9D14}"/>
                  </a:ext>
                </a:extLst>
              </p:cNvPr>
              <p:cNvSpPr/>
              <p:nvPr/>
            </p:nvSpPr>
            <p:spPr>
              <a:xfrm>
                <a:off x="1" y="4235994"/>
                <a:ext cx="620713" cy="596356"/>
              </a:xfrm>
              <a:custGeom>
                <a:avLst/>
                <a:gdLst>
                  <a:gd name="connsiteX0" fmla="*/ 0 w 620713"/>
                  <a:gd name="connsiteY0" fmla="*/ 0 h 596356"/>
                  <a:gd name="connsiteX1" fmla="*/ 620713 w 620713"/>
                  <a:gd name="connsiteY1" fmla="*/ 286794 h 596356"/>
                  <a:gd name="connsiteX2" fmla="*/ 620713 w 620713"/>
                  <a:gd name="connsiteY2" fmla="*/ 596356 h 596356"/>
                  <a:gd name="connsiteX3" fmla="*/ 530225 w 620713"/>
                  <a:gd name="connsiteY3" fmla="*/ 596356 h 596356"/>
                  <a:gd name="connsiteX4" fmla="*/ 530225 w 620713"/>
                  <a:gd name="connsiteY4" fmla="*/ 347119 h 596356"/>
                  <a:gd name="connsiteX5" fmla="*/ 0 w 620713"/>
                  <a:gd name="connsiteY5" fmla="*/ 101828 h 596356"/>
                  <a:gd name="connsiteX6" fmla="*/ 0 w 620713"/>
                  <a:gd name="connsiteY6" fmla="*/ 0 h 596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0713" h="596356">
                    <a:moveTo>
                      <a:pt x="0" y="0"/>
                    </a:moveTo>
                    <a:lnTo>
                      <a:pt x="620713" y="286794"/>
                    </a:lnTo>
                    <a:lnTo>
                      <a:pt x="620713" y="596356"/>
                    </a:lnTo>
                    <a:lnTo>
                      <a:pt x="530225" y="596356"/>
                    </a:lnTo>
                    <a:lnTo>
                      <a:pt x="530225" y="347119"/>
                    </a:lnTo>
                    <a:lnTo>
                      <a:pt x="0" y="1018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3" name="Freeform: Shape 187">
                <a:extLst>
                  <a:ext uri="{FF2B5EF4-FFF2-40B4-BE49-F238E27FC236}">
                    <a16:creationId xmlns:a16="http://schemas.microsoft.com/office/drawing/2014/main" id="{2F475784-9EDC-4F26-A2EC-FEB9E78CA452}"/>
                  </a:ext>
                </a:extLst>
              </p:cNvPr>
              <p:cNvSpPr/>
              <p:nvPr/>
            </p:nvSpPr>
            <p:spPr>
              <a:xfrm flipH="1">
                <a:off x="11541126" y="5056188"/>
                <a:ext cx="647699" cy="415925"/>
              </a:xfrm>
              <a:custGeom>
                <a:avLst/>
                <a:gdLst>
                  <a:gd name="connsiteX0" fmla="*/ 593724 w 647699"/>
                  <a:gd name="connsiteY0" fmla="*/ 0 h 415925"/>
                  <a:gd name="connsiteX1" fmla="*/ 131761 w 647699"/>
                  <a:gd name="connsiteY1" fmla="*/ 325438 h 415925"/>
                  <a:gd name="connsiteX2" fmla="*/ 0 w 647699"/>
                  <a:gd name="connsiteY2" fmla="*/ 325438 h 415925"/>
                  <a:gd name="connsiteX3" fmla="*/ 0 w 647699"/>
                  <a:gd name="connsiteY3" fmla="*/ 415925 h 415925"/>
                  <a:gd name="connsiteX4" fmla="*/ 158749 w 647699"/>
                  <a:gd name="connsiteY4" fmla="*/ 415925 h 415925"/>
                  <a:gd name="connsiteX5" fmla="*/ 647699 w 647699"/>
                  <a:gd name="connsiteY5" fmla="*/ 76200 h 415925"/>
                  <a:gd name="connsiteX6" fmla="*/ 593724 w 647699"/>
                  <a:gd name="connsiteY6" fmla="*/ 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99" h="415925">
                    <a:moveTo>
                      <a:pt x="593724" y="0"/>
                    </a:moveTo>
                    <a:lnTo>
                      <a:pt x="131761" y="325438"/>
                    </a:lnTo>
                    <a:lnTo>
                      <a:pt x="0" y="325438"/>
                    </a:lnTo>
                    <a:lnTo>
                      <a:pt x="0" y="415925"/>
                    </a:lnTo>
                    <a:lnTo>
                      <a:pt x="158749" y="415925"/>
                    </a:lnTo>
                    <a:lnTo>
                      <a:pt x="647699" y="76200"/>
                    </a:lnTo>
                    <a:lnTo>
                      <a:pt x="59372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4" name="Freeform: Shape 183">
                <a:extLst>
                  <a:ext uri="{FF2B5EF4-FFF2-40B4-BE49-F238E27FC236}">
                    <a16:creationId xmlns:a16="http://schemas.microsoft.com/office/drawing/2014/main" id="{4614F863-2BEF-49AD-88A9-6619AB9B5C62}"/>
                  </a:ext>
                </a:extLst>
              </p:cNvPr>
              <p:cNvSpPr/>
              <p:nvPr/>
            </p:nvSpPr>
            <p:spPr>
              <a:xfrm>
                <a:off x="10636250" y="1341438"/>
                <a:ext cx="1556543" cy="3378200"/>
              </a:xfrm>
              <a:custGeom>
                <a:avLst/>
                <a:gdLst>
                  <a:gd name="connsiteX0" fmla="*/ 0 w 1556543"/>
                  <a:gd name="connsiteY0" fmla="*/ 0 h 3378200"/>
                  <a:gd name="connsiteX1" fmla="*/ 1547742 w 1556543"/>
                  <a:gd name="connsiteY1" fmla="*/ 0 h 3378200"/>
                  <a:gd name="connsiteX2" fmla="*/ 1547742 w 1556543"/>
                  <a:gd name="connsiteY2" fmla="*/ 90488 h 3378200"/>
                  <a:gd name="connsiteX3" fmla="*/ 95997 w 1556543"/>
                  <a:gd name="connsiteY3" fmla="*/ 90488 h 3378200"/>
                  <a:gd name="connsiteX4" fmla="*/ 95997 w 1556543"/>
                  <a:gd name="connsiteY4" fmla="*/ 3286125 h 3378200"/>
                  <a:gd name="connsiteX5" fmla="*/ 1556543 w 1556543"/>
                  <a:gd name="connsiteY5" fmla="*/ 3286125 h 3378200"/>
                  <a:gd name="connsiteX6" fmla="*/ 1556543 w 1556543"/>
                  <a:gd name="connsiteY6" fmla="*/ 3378200 h 3378200"/>
                  <a:gd name="connsiteX7" fmla="*/ 0 w 1556543"/>
                  <a:gd name="connsiteY7" fmla="*/ 3378200 h 3378200"/>
                  <a:gd name="connsiteX8" fmla="*/ 0 w 1556543"/>
                  <a:gd name="connsiteY8" fmla="*/ 0 h 337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6543" h="3378200">
                    <a:moveTo>
                      <a:pt x="0" y="0"/>
                    </a:moveTo>
                    <a:lnTo>
                      <a:pt x="1547742" y="0"/>
                    </a:lnTo>
                    <a:lnTo>
                      <a:pt x="1547742" y="90488"/>
                    </a:lnTo>
                    <a:lnTo>
                      <a:pt x="95997" y="90488"/>
                    </a:lnTo>
                    <a:lnTo>
                      <a:pt x="95997" y="3286125"/>
                    </a:lnTo>
                    <a:lnTo>
                      <a:pt x="1556543" y="3286125"/>
                    </a:lnTo>
                    <a:lnTo>
                      <a:pt x="1556543" y="3378200"/>
                    </a:lnTo>
                    <a:lnTo>
                      <a:pt x="0" y="3378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5" name="Freeform: Shape 194">
                <a:extLst>
                  <a:ext uri="{FF2B5EF4-FFF2-40B4-BE49-F238E27FC236}">
                    <a16:creationId xmlns:a16="http://schemas.microsoft.com/office/drawing/2014/main" id="{6EE82D75-7D96-4AE5-870E-117E8AE9A987}"/>
                  </a:ext>
                </a:extLst>
              </p:cNvPr>
              <p:cNvSpPr/>
              <p:nvPr/>
            </p:nvSpPr>
            <p:spPr>
              <a:xfrm>
                <a:off x="7732712" y="5299075"/>
                <a:ext cx="4456113" cy="698848"/>
              </a:xfrm>
              <a:custGeom>
                <a:avLst/>
                <a:gdLst>
                  <a:gd name="connsiteX0" fmla="*/ 0 w 4456113"/>
                  <a:gd name="connsiteY0" fmla="*/ 0 h 698848"/>
                  <a:gd name="connsiteX1" fmla="*/ 93549 w 4456113"/>
                  <a:gd name="connsiteY1" fmla="*/ 0 h 698848"/>
                  <a:gd name="connsiteX2" fmla="*/ 93549 w 4456113"/>
                  <a:gd name="connsiteY2" fmla="*/ 131763 h 698848"/>
                  <a:gd name="connsiteX3" fmla="*/ 3791938 w 4456113"/>
                  <a:gd name="connsiteY3" fmla="*/ 131763 h 698848"/>
                  <a:gd name="connsiteX4" fmla="*/ 4456113 w 4456113"/>
                  <a:gd name="connsiteY4" fmla="*/ 588370 h 698848"/>
                  <a:gd name="connsiteX5" fmla="*/ 4456113 w 4456113"/>
                  <a:gd name="connsiteY5" fmla="*/ 698848 h 698848"/>
                  <a:gd name="connsiteX6" fmla="*/ 3766132 w 4456113"/>
                  <a:gd name="connsiteY6" fmla="*/ 222250 h 698848"/>
                  <a:gd name="connsiteX7" fmla="*/ 0 w 4456113"/>
                  <a:gd name="connsiteY7" fmla="*/ 222250 h 698848"/>
                  <a:gd name="connsiteX8" fmla="*/ 0 w 4456113"/>
                  <a:gd name="connsiteY8" fmla="*/ 0 h 698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6113" h="698848">
                    <a:moveTo>
                      <a:pt x="0" y="0"/>
                    </a:moveTo>
                    <a:lnTo>
                      <a:pt x="93549" y="0"/>
                    </a:lnTo>
                    <a:lnTo>
                      <a:pt x="93549" y="131763"/>
                    </a:lnTo>
                    <a:lnTo>
                      <a:pt x="3791938" y="131763"/>
                    </a:lnTo>
                    <a:lnTo>
                      <a:pt x="4456113" y="588370"/>
                    </a:lnTo>
                    <a:lnTo>
                      <a:pt x="4456113" y="698848"/>
                    </a:lnTo>
                    <a:lnTo>
                      <a:pt x="3766132" y="222250"/>
                    </a:lnTo>
                    <a:lnTo>
                      <a:pt x="0" y="2222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9A8D692-12C2-42F2-88B4-5A9EA114D347}"/>
                  </a:ext>
                </a:extLst>
              </p:cNvPr>
              <p:cNvSpPr/>
              <p:nvPr/>
            </p:nvSpPr>
            <p:spPr>
              <a:xfrm>
                <a:off x="9931400" y="5738813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12B4C6B-1ABF-4A08-B4CA-D38322BBF54D}"/>
                  </a:ext>
                </a:extLst>
              </p:cNvPr>
              <p:cNvSpPr/>
              <p:nvPr/>
            </p:nvSpPr>
            <p:spPr>
              <a:xfrm>
                <a:off x="10990263" y="5738813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D959865-100C-44A1-8F18-F5A72A703100}"/>
                  </a:ext>
                </a:extLst>
              </p:cNvPr>
              <p:cNvSpPr/>
              <p:nvPr/>
            </p:nvSpPr>
            <p:spPr>
              <a:xfrm rot="5400000">
                <a:off x="10475119" y="5223670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08BEF-D6C0-4BD1-8412-877B4DBAF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325" y="1704975"/>
              <a:ext cx="3199210" cy="1763316"/>
            </a:xfrm>
            <a:prstGeom prst="rect">
              <a:avLst/>
            </a:prstGeom>
            <a:noFill/>
            <a:ln w="60325" cap="flat">
              <a:solidFill>
                <a:srgbClr val="00A64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 sz="135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0" name="Picture 19" descr="A picture containing monitor, computer, keyboard, table&#10;&#10;Description automatically generated">
              <a:extLst>
                <a:ext uri="{FF2B5EF4-FFF2-40B4-BE49-F238E27FC236}">
                  <a16:creationId xmlns:a16="http://schemas.microsoft.com/office/drawing/2014/main" id="{DC46C932-19EF-4690-AB35-D49ED58E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223" y="1796707"/>
              <a:ext cx="2332431" cy="1826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276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A8FB-AFE1-4FC9-B7E5-C7877DDDA747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1"/>
            <a:ext cx="2628900" cy="57598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1"/>
            <a:ext cx="7734300" cy="5759899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EA6F-3CCB-4B0E-84A2-75ADE2EC08EE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01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006600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8763C1FE-A311-4D90-BBBB-DA04667BABC9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4572" y="4749800"/>
            <a:ext cx="11277600" cy="914400"/>
          </a:xfrm>
        </p:spPr>
        <p:txBody>
          <a:bodyPr>
            <a:noAutofit/>
          </a:bodyPr>
          <a:lstStyle>
            <a:lvl4pPr marL="156629" indent="0" algn="ctr">
              <a:buNone/>
              <a:defRPr sz="4267" baseline="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5628" y="5660231"/>
            <a:ext cx="11277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996600"/>
                </a:solidFill>
              </a:rPr>
              <a:t>Content on these slides was mostly developed by Dr. Akram F. Ahmed, COE Dept.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" y="548799"/>
            <a:ext cx="11277600" cy="15287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667" dirty="0">
                <a:solidFill>
                  <a:srgbClr val="008000"/>
                </a:solidFill>
              </a:rPr>
              <a:t>COE 292</a:t>
            </a:r>
          </a:p>
          <a:p>
            <a:pPr algn="ctr"/>
            <a:r>
              <a:rPr lang="en-US" sz="4667" dirty="0">
                <a:solidFill>
                  <a:srgbClr val="008000"/>
                </a:solidFill>
              </a:rPr>
              <a:t> Introduction to Artificial Intelligence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BAFCE8-2EF7-4D77-AE15-DC2F91554DC0}"/>
              </a:ext>
            </a:extLst>
          </p:cNvPr>
          <p:cNvGrpSpPr/>
          <p:nvPr/>
        </p:nvGrpSpPr>
        <p:grpSpPr>
          <a:xfrm>
            <a:off x="4106513" y="2173992"/>
            <a:ext cx="4313719" cy="2474208"/>
            <a:chOff x="1" y="1"/>
            <a:chExt cx="9155896" cy="51732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5C01A5-4EF1-4D2D-931F-790FAC34A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6297" y="1479947"/>
              <a:ext cx="3649266" cy="2215754"/>
            </a:xfrm>
            <a:prstGeom prst="rect">
              <a:avLst/>
            </a:prstGeom>
            <a:noFill/>
            <a:ln w="60325" cap="flat">
              <a:solidFill>
                <a:srgbClr val="00A64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D" sz="1351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" y="1"/>
              <a:ext cx="9155896" cy="5173261"/>
              <a:chOff x="0" y="0"/>
              <a:chExt cx="12207875" cy="6897688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0E1781B-2A28-4946-82E3-F0738AF0F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234473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F33298A-962D-4868-9F85-4F813DCFD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5299075"/>
                <a:ext cx="514350" cy="461963"/>
              </a:xfrm>
              <a:custGeom>
                <a:avLst/>
                <a:gdLst>
                  <a:gd name="T0" fmla="*/ 324 w 324"/>
                  <a:gd name="T1" fmla="*/ 291 h 291"/>
                  <a:gd name="T2" fmla="*/ 0 w 324"/>
                  <a:gd name="T3" fmla="*/ 291 h 291"/>
                  <a:gd name="T4" fmla="*/ 0 w 324"/>
                  <a:gd name="T5" fmla="*/ 0 h 291"/>
                  <a:gd name="T6" fmla="*/ 57 w 324"/>
                  <a:gd name="T7" fmla="*/ 0 h 291"/>
                  <a:gd name="T8" fmla="*/ 57 w 324"/>
                  <a:gd name="T9" fmla="*/ 233 h 291"/>
                  <a:gd name="T10" fmla="*/ 267 w 324"/>
                  <a:gd name="T11" fmla="*/ 233 h 291"/>
                  <a:gd name="T12" fmla="*/ 267 w 324"/>
                  <a:gd name="T13" fmla="*/ 0 h 291"/>
                  <a:gd name="T14" fmla="*/ 324 w 324"/>
                  <a:gd name="T15" fmla="*/ 0 h 291"/>
                  <a:gd name="T16" fmla="*/ 324 w 324"/>
                  <a:gd name="T17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4" h="291">
                    <a:moveTo>
                      <a:pt x="324" y="291"/>
                    </a:moveTo>
                    <a:lnTo>
                      <a:pt x="0" y="291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233"/>
                    </a:lnTo>
                    <a:lnTo>
                      <a:pt x="267" y="233"/>
                    </a:lnTo>
                    <a:lnTo>
                      <a:pt x="267" y="0"/>
                    </a:lnTo>
                    <a:lnTo>
                      <a:pt x="324" y="0"/>
                    </a:lnTo>
                    <a:lnTo>
                      <a:pt x="324" y="29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0D3C279-BB5B-4DAC-A416-F7E9D5EFD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5299074"/>
                <a:ext cx="1395413" cy="1558925"/>
              </a:xfrm>
              <a:custGeom>
                <a:avLst/>
                <a:gdLst>
                  <a:gd name="T0" fmla="*/ 58 w 879"/>
                  <a:gd name="T1" fmla="*/ 877 h 877"/>
                  <a:gd name="T2" fmla="*/ 0 w 879"/>
                  <a:gd name="T3" fmla="*/ 877 h 877"/>
                  <a:gd name="T4" fmla="*/ 0 w 879"/>
                  <a:gd name="T5" fmla="*/ 615 h 877"/>
                  <a:gd name="T6" fmla="*/ 821 w 879"/>
                  <a:gd name="T7" fmla="*/ 615 h 877"/>
                  <a:gd name="T8" fmla="*/ 821 w 879"/>
                  <a:gd name="T9" fmla="*/ 0 h 877"/>
                  <a:gd name="T10" fmla="*/ 879 w 879"/>
                  <a:gd name="T11" fmla="*/ 0 h 877"/>
                  <a:gd name="T12" fmla="*/ 879 w 879"/>
                  <a:gd name="T13" fmla="*/ 672 h 877"/>
                  <a:gd name="T14" fmla="*/ 58 w 879"/>
                  <a:gd name="T15" fmla="*/ 672 h 877"/>
                  <a:gd name="T16" fmla="*/ 58 w 879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9" h="877">
                    <a:moveTo>
                      <a:pt x="58" y="877"/>
                    </a:moveTo>
                    <a:lnTo>
                      <a:pt x="0" y="877"/>
                    </a:lnTo>
                    <a:lnTo>
                      <a:pt x="0" y="615"/>
                    </a:lnTo>
                    <a:lnTo>
                      <a:pt x="821" y="615"/>
                    </a:lnTo>
                    <a:lnTo>
                      <a:pt x="821" y="0"/>
                    </a:lnTo>
                    <a:lnTo>
                      <a:pt x="879" y="0"/>
                    </a:lnTo>
                    <a:lnTo>
                      <a:pt x="879" y="672"/>
                    </a:lnTo>
                    <a:lnTo>
                      <a:pt x="58" y="672"/>
                    </a:lnTo>
                    <a:lnTo>
                      <a:pt x="58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ABD3A90-6B58-459F-9E4F-9BF49BDA9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663" y="5253038"/>
                <a:ext cx="3057525" cy="803275"/>
              </a:xfrm>
              <a:custGeom>
                <a:avLst/>
                <a:gdLst>
                  <a:gd name="T0" fmla="*/ 1270 w 1926"/>
                  <a:gd name="T1" fmla="*/ 506 h 506"/>
                  <a:gd name="T2" fmla="*/ 0 w 1926"/>
                  <a:gd name="T3" fmla="*/ 506 h 506"/>
                  <a:gd name="T4" fmla="*/ 0 w 1926"/>
                  <a:gd name="T5" fmla="*/ 448 h 506"/>
                  <a:gd name="T6" fmla="*/ 1251 w 1926"/>
                  <a:gd name="T7" fmla="*/ 448 h 506"/>
                  <a:gd name="T8" fmla="*/ 1893 w 1926"/>
                  <a:gd name="T9" fmla="*/ 0 h 506"/>
                  <a:gd name="T10" fmla="*/ 1926 w 1926"/>
                  <a:gd name="T11" fmla="*/ 45 h 506"/>
                  <a:gd name="T12" fmla="*/ 1270 w 1926"/>
                  <a:gd name="T13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6" h="506">
                    <a:moveTo>
                      <a:pt x="1270" y="506"/>
                    </a:moveTo>
                    <a:lnTo>
                      <a:pt x="0" y="506"/>
                    </a:lnTo>
                    <a:lnTo>
                      <a:pt x="0" y="448"/>
                    </a:lnTo>
                    <a:lnTo>
                      <a:pt x="1251" y="448"/>
                    </a:lnTo>
                    <a:lnTo>
                      <a:pt x="1893" y="0"/>
                    </a:lnTo>
                    <a:lnTo>
                      <a:pt x="1926" y="45"/>
                    </a:lnTo>
                    <a:lnTo>
                      <a:pt x="1270" y="50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9882A93-2455-4BE3-A203-B5A7C2A1C4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7738" y="531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5DFB328-1E5F-418E-A936-CB01C3AA7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488" y="58435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5D8B28B-BCAA-44F1-AD44-3672123F35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950" y="58435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F6A1139-BE1A-4B03-AA8C-7F2B97B761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7963" y="531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E287759-C4C4-4DEE-98A8-665AF54566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5338" y="40608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A155A82-29DD-449B-AD04-F49B115E90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" y="37084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2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2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2D8B5A2-0D89-4949-97BC-3DE1F1895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2300" y="58848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CBAABB5-83DD-4C08-B1E9-A2BB23824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1850" y="57642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9" y="0"/>
                      <a:pt x="88" y="20"/>
                      <a:pt x="88" y="44"/>
                    </a:cubicBezTo>
                    <a:cubicBezTo>
                      <a:pt x="88" y="68"/>
                      <a:pt x="69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3FF8BDC-3425-4474-AFB3-B276B179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1125" y="5299074"/>
                <a:ext cx="90488" cy="15589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2E6FEB6-D1EE-4D9E-B90D-68B902C4B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988" y="5299074"/>
                <a:ext cx="1481138" cy="1558925"/>
              </a:xfrm>
              <a:custGeom>
                <a:avLst/>
                <a:gdLst>
                  <a:gd name="T0" fmla="*/ 933 w 933"/>
                  <a:gd name="T1" fmla="*/ 877 h 877"/>
                  <a:gd name="T2" fmla="*/ 876 w 933"/>
                  <a:gd name="T3" fmla="*/ 877 h 877"/>
                  <a:gd name="T4" fmla="*/ 876 w 933"/>
                  <a:gd name="T5" fmla="*/ 467 h 877"/>
                  <a:gd name="T6" fmla="*/ 0 w 933"/>
                  <a:gd name="T7" fmla="*/ 467 h 877"/>
                  <a:gd name="T8" fmla="*/ 0 w 933"/>
                  <a:gd name="T9" fmla="*/ 0 h 877"/>
                  <a:gd name="T10" fmla="*/ 57 w 933"/>
                  <a:gd name="T11" fmla="*/ 0 h 877"/>
                  <a:gd name="T12" fmla="*/ 57 w 933"/>
                  <a:gd name="T13" fmla="*/ 410 h 877"/>
                  <a:gd name="T14" fmla="*/ 933 w 933"/>
                  <a:gd name="T15" fmla="*/ 410 h 877"/>
                  <a:gd name="T16" fmla="*/ 933 w 933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877">
                    <a:moveTo>
                      <a:pt x="933" y="877"/>
                    </a:moveTo>
                    <a:lnTo>
                      <a:pt x="876" y="877"/>
                    </a:lnTo>
                    <a:lnTo>
                      <a:pt x="876" y="467"/>
                    </a:lnTo>
                    <a:lnTo>
                      <a:pt x="0" y="467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410"/>
                    </a:lnTo>
                    <a:lnTo>
                      <a:pt x="933" y="410"/>
                    </a:lnTo>
                    <a:lnTo>
                      <a:pt x="933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E7AFE70-76AA-46DB-A091-97BB05C35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5299074"/>
                <a:ext cx="1481138" cy="1558925"/>
              </a:xfrm>
              <a:custGeom>
                <a:avLst/>
                <a:gdLst>
                  <a:gd name="T0" fmla="*/ 933 w 933"/>
                  <a:gd name="T1" fmla="*/ 877 h 877"/>
                  <a:gd name="T2" fmla="*/ 876 w 933"/>
                  <a:gd name="T3" fmla="*/ 877 h 877"/>
                  <a:gd name="T4" fmla="*/ 876 w 933"/>
                  <a:gd name="T5" fmla="*/ 314 h 877"/>
                  <a:gd name="T6" fmla="*/ 0 w 933"/>
                  <a:gd name="T7" fmla="*/ 314 h 877"/>
                  <a:gd name="T8" fmla="*/ 0 w 933"/>
                  <a:gd name="T9" fmla="*/ 0 h 877"/>
                  <a:gd name="T10" fmla="*/ 57 w 933"/>
                  <a:gd name="T11" fmla="*/ 0 h 877"/>
                  <a:gd name="T12" fmla="*/ 57 w 933"/>
                  <a:gd name="T13" fmla="*/ 257 h 877"/>
                  <a:gd name="T14" fmla="*/ 933 w 933"/>
                  <a:gd name="T15" fmla="*/ 257 h 877"/>
                  <a:gd name="T16" fmla="*/ 933 w 933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877">
                    <a:moveTo>
                      <a:pt x="933" y="877"/>
                    </a:moveTo>
                    <a:lnTo>
                      <a:pt x="876" y="877"/>
                    </a:lnTo>
                    <a:lnTo>
                      <a:pt x="876" y="314"/>
                    </a:lnTo>
                    <a:lnTo>
                      <a:pt x="0" y="314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257"/>
                    </a:lnTo>
                    <a:lnTo>
                      <a:pt x="933" y="257"/>
                    </a:lnTo>
                    <a:lnTo>
                      <a:pt x="933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F39BA17-4B01-4639-9BCF-7638759CA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4538" y="6173788"/>
                <a:ext cx="90488" cy="68421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1BAEDAA-B346-4E93-859E-74FEDB940F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6049963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496FB95-FF48-44C5-8A84-EA25F0DE2B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4219575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76B9B64-9131-4AAE-B9FF-E412E5581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48863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581C431-7708-454E-A880-F28093B6CF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31480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2E8318B-BB50-4792-855D-70AAF9E01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6337300"/>
                <a:ext cx="90488" cy="5207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6E29741-B7FB-4378-9F65-6B22B6393F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33063" y="65643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5CF7F24-F480-4687-9E3F-9F527758D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5300" y="5784850"/>
                <a:ext cx="90488" cy="8255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01977F-C754-47C5-AA24-960811674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500" y="5299075"/>
                <a:ext cx="90488" cy="5365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00554FD-DAB0-46D1-A428-30427AF02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3386138"/>
                <a:ext cx="90488" cy="87788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ED93F65E-E922-4B58-9CCF-C7BABEDDAE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25717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8D7DC1AB-0DE0-4711-88EB-94F0325475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150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59E3498-692E-4B0D-A35B-ACFF56981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17988" y="4937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9" y="0"/>
                      <a:pt x="88" y="19"/>
                      <a:pt x="88" y="44"/>
                    </a:cubicBezTo>
                    <a:cubicBezTo>
                      <a:pt x="88" y="68"/>
                      <a:pt x="69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78E17970-4FF5-4BF7-8202-CAFF63919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9075" y="19288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19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2" y="24"/>
                      <a:pt x="24" y="33"/>
                      <a:pt x="24" y="44"/>
                    </a:cubicBezTo>
                    <a:cubicBezTo>
                      <a:pt x="24" y="55"/>
                      <a:pt x="32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49D29B8-38D6-4376-B97F-22469EB148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3363" y="5080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8DA4A68-B020-46A0-9DAC-0026F78A5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1743075"/>
                <a:ext cx="90488" cy="87471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38154DF-11ED-44D4-97EC-5F1C2DE78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08375" y="7810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5B6BD74-0BD5-463F-B5FA-E61B17F97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0613" y="0"/>
                <a:ext cx="90488" cy="8270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C8347EAE-1694-4A39-947E-57064CC46A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234473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75C7674-BCFC-4CEA-928B-19E69913E7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12700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024AD6-50A7-4F40-AEEB-08E26FBE6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850" y="1511300"/>
                <a:ext cx="90488" cy="8794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B4EF13E-DBD0-4744-9529-B52EBFCF4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5762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96600C0-B38A-45E4-87AA-35E515E14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850" y="0"/>
                <a:ext cx="90488" cy="6223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1363D1B-4325-437A-9EA4-AD21040F3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99813" y="25193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A069C20-9137-45BC-8E8B-76DE88571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22050" y="2806700"/>
                <a:ext cx="90488" cy="18669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BD43229-65BD-4B2F-A95A-558BA0289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2438" y="679450"/>
                <a:ext cx="1579562" cy="415925"/>
              </a:xfrm>
              <a:custGeom>
                <a:avLst/>
                <a:gdLst>
                  <a:gd name="T0" fmla="*/ 934 w 934"/>
                  <a:gd name="T1" fmla="*/ 262 h 262"/>
                  <a:gd name="T2" fmla="*/ 308 w 934"/>
                  <a:gd name="T3" fmla="*/ 262 h 262"/>
                  <a:gd name="T4" fmla="*/ 0 w 934"/>
                  <a:gd name="T5" fmla="*/ 47 h 262"/>
                  <a:gd name="T6" fmla="*/ 34 w 934"/>
                  <a:gd name="T7" fmla="*/ 0 h 262"/>
                  <a:gd name="T8" fmla="*/ 325 w 934"/>
                  <a:gd name="T9" fmla="*/ 205 h 262"/>
                  <a:gd name="T10" fmla="*/ 934 w 934"/>
                  <a:gd name="T11" fmla="*/ 205 h 262"/>
                  <a:gd name="T12" fmla="*/ 934 w 934"/>
                  <a:gd name="T13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4" h="262">
                    <a:moveTo>
                      <a:pt x="934" y="262"/>
                    </a:moveTo>
                    <a:lnTo>
                      <a:pt x="308" y="262"/>
                    </a:lnTo>
                    <a:lnTo>
                      <a:pt x="0" y="47"/>
                    </a:lnTo>
                    <a:lnTo>
                      <a:pt x="34" y="0"/>
                    </a:lnTo>
                    <a:lnTo>
                      <a:pt x="325" y="205"/>
                    </a:lnTo>
                    <a:lnTo>
                      <a:pt x="934" y="205"/>
                    </a:lnTo>
                    <a:lnTo>
                      <a:pt x="934" y="26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95146E0B-94B0-4131-99A1-E3B0B1C703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88675" y="18859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3948B8C7-6DAE-4078-AF75-A61FB92A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0" y="2057400"/>
                <a:ext cx="1000125" cy="2082800"/>
              </a:xfrm>
              <a:custGeom>
                <a:avLst/>
                <a:gdLst>
                  <a:gd name="T0" fmla="*/ 599 w 630"/>
                  <a:gd name="T1" fmla="*/ 1312 h 1312"/>
                  <a:gd name="T2" fmla="*/ 287 w 630"/>
                  <a:gd name="T3" fmla="*/ 1092 h 1312"/>
                  <a:gd name="T4" fmla="*/ 287 w 630"/>
                  <a:gd name="T5" fmla="*/ 627 h 1312"/>
                  <a:gd name="T6" fmla="*/ 289 w 630"/>
                  <a:gd name="T7" fmla="*/ 627 h 1312"/>
                  <a:gd name="T8" fmla="*/ 289 w 630"/>
                  <a:gd name="T9" fmla="*/ 248 h 1312"/>
                  <a:gd name="T10" fmla="*/ 0 w 630"/>
                  <a:gd name="T11" fmla="*/ 47 h 1312"/>
                  <a:gd name="T12" fmla="*/ 34 w 630"/>
                  <a:gd name="T13" fmla="*/ 0 h 1312"/>
                  <a:gd name="T14" fmla="*/ 346 w 630"/>
                  <a:gd name="T15" fmla="*/ 219 h 1312"/>
                  <a:gd name="T16" fmla="*/ 346 w 630"/>
                  <a:gd name="T17" fmla="*/ 684 h 1312"/>
                  <a:gd name="T18" fmla="*/ 344 w 630"/>
                  <a:gd name="T19" fmla="*/ 684 h 1312"/>
                  <a:gd name="T20" fmla="*/ 344 w 630"/>
                  <a:gd name="T21" fmla="*/ 1064 h 1312"/>
                  <a:gd name="T22" fmla="*/ 630 w 630"/>
                  <a:gd name="T23" fmla="*/ 1264 h 1312"/>
                  <a:gd name="T24" fmla="*/ 599 w 630"/>
                  <a:gd name="T25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0" h="1312">
                    <a:moveTo>
                      <a:pt x="599" y="1312"/>
                    </a:moveTo>
                    <a:lnTo>
                      <a:pt x="287" y="1092"/>
                    </a:lnTo>
                    <a:lnTo>
                      <a:pt x="287" y="627"/>
                    </a:lnTo>
                    <a:lnTo>
                      <a:pt x="289" y="627"/>
                    </a:lnTo>
                    <a:lnTo>
                      <a:pt x="289" y="248"/>
                    </a:lnTo>
                    <a:lnTo>
                      <a:pt x="0" y="47"/>
                    </a:lnTo>
                    <a:lnTo>
                      <a:pt x="34" y="0"/>
                    </a:lnTo>
                    <a:lnTo>
                      <a:pt x="346" y="219"/>
                    </a:lnTo>
                    <a:lnTo>
                      <a:pt x="346" y="684"/>
                    </a:lnTo>
                    <a:lnTo>
                      <a:pt x="344" y="684"/>
                    </a:lnTo>
                    <a:lnTo>
                      <a:pt x="344" y="1064"/>
                    </a:lnTo>
                    <a:lnTo>
                      <a:pt x="630" y="1264"/>
                    </a:lnTo>
                    <a:lnTo>
                      <a:pt x="599" y="13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C37C1290-C35E-4FF3-8738-2A5095FBE7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22050" y="48863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129FBFD-E0AF-47A6-A6AC-4E4EC3788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41656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98139BEA-E093-4187-9E74-ED925AA44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4102100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7 h 141"/>
                  <a:gd name="T4" fmla="*/ 33 w 167"/>
                  <a:gd name="T5" fmla="*/ 0 h 141"/>
                  <a:gd name="T6" fmla="*/ 167 w 167"/>
                  <a:gd name="T7" fmla="*/ 93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7"/>
                    </a:lnTo>
                    <a:lnTo>
                      <a:pt x="33" y="0"/>
                    </a:lnTo>
                    <a:lnTo>
                      <a:pt x="167" y="93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AB512FA-1838-4739-840F-40D14B9B57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364807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130BD22-E335-4968-8533-6D3BF3CB6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3582988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5 h 141"/>
                  <a:gd name="T4" fmla="*/ 33 w 167"/>
                  <a:gd name="T5" fmla="*/ 0 h 141"/>
                  <a:gd name="T6" fmla="*/ 167 w 167"/>
                  <a:gd name="T7" fmla="*/ 93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5"/>
                    </a:lnTo>
                    <a:lnTo>
                      <a:pt x="33" y="0"/>
                    </a:lnTo>
                    <a:lnTo>
                      <a:pt x="167" y="93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9F96E7DA-7B79-473D-BDC5-E43145ECF4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31242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D9491AE-5070-4E5C-91CF-8A07DAB1D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3060700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8 h 141"/>
                  <a:gd name="T4" fmla="*/ 33 w 167"/>
                  <a:gd name="T5" fmla="*/ 0 h 141"/>
                  <a:gd name="T6" fmla="*/ 167 w 167"/>
                  <a:gd name="T7" fmla="*/ 95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8"/>
                    </a:lnTo>
                    <a:lnTo>
                      <a:pt x="33" y="0"/>
                    </a:lnTo>
                    <a:lnTo>
                      <a:pt x="167" y="95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C01A0C4-7879-49F5-B60C-136714946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0700" y="1620838"/>
                <a:ext cx="1511300" cy="920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64729636-3E26-4AB5-90A6-184E2D5D9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3175" y="4249738"/>
                <a:ext cx="2024063" cy="1271588"/>
              </a:xfrm>
              <a:custGeom>
                <a:avLst/>
                <a:gdLst>
                  <a:gd name="T0" fmla="*/ 850 w 1275"/>
                  <a:gd name="T1" fmla="*/ 801 h 801"/>
                  <a:gd name="T2" fmla="*/ 0 w 1275"/>
                  <a:gd name="T3" fmla="*/ 801 h 801"/>
                  <a:gd name="T4" fmla="*/ 0 w 1275"/>
                  <a:gd name="T5" fmla="*/ 744 h 801"/>
                  <a:gd name="T6" fmla="*/ 792 w 1275"/>
                  <a:gd name="T7" fmla="*/ 744 h 801"/>
                  <a:gd name="T8" fmla="*/ 792 w 1275"/>
                  <a:gd name="T9" fmla="*/ 0 h 801"/>
                  <a:gd name="T10" fmla="*/ 1275 w 1275"/>
                  <a:gd name="T11" fmla="*/ 0 h 801"/>
                  <a:gd name="T12" fmla="*/ 1275 w 1275"/>
                  <a:gd name="T13" fmla="*/ 57 h 801"/>
                  <a:gd name="T14" fmla="*/ 850 w 1275"/>
                  <a:gd name="T15" fmla="*/ 57 h 801"/>
                  <a:gd name="T16" fmla="*/ 850 w 1275"/>
                  <a:gd name="T17" fmla="*/ 801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5" h="801">
                    <a:moveTo>
                      <a:pt x="850" y="801"/>
                    </a:moveTo>
                    <a:lnTo>
                      <a:pt x="0" y="801"/>
                    </a:lnTo>
                    <a:lnTo>
                      <a:pt x="0" y="744"/>
                    </a:lnTo>
                    <a:lnTo>
                      <a:pt x="792" y="744"/>
                    </a:lnTo>
                    <a:lnTo>
                      <a:pt x="792" y="0"/>
                    </a:lnTo>
                    <a:lnTo>
                      <a:pt x="1275" y="0"/>
                    </a:lnTo>
                    <a:lnTo>
                      <a:pt x="1275" y="57"/>
                    </a:lnTo>
                    <a:lnTo>
                      <a:pt x="850" y="57"/>
                    </a:lnTo>
                    <a:lnTo>
                      <a:pt x="850" y="8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ED6BF77E-38FC-44B3-B9ED-55E9BBAB2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50" y="0"/>
                <a:ext cx="573088" cy="2647950"/>
              </a:xfrm>
              <a:custGeom>
                <a:avLst/>
                <a:gdLst>
                  <a:gd name="T0" fmla="*/ 0 w 361"/>
                  <a:gd name="T1" fmla="*/ 1689 h 1689"/>
                  <a:gd name="T2" fmla="*/ 0 w 361"/>
                  <a:gd name="T3" fmla="*/ 0 h 1689"/>
                  <a:gd name="T4" fmla="*/ 57 w 361"/>
                  <a:gd name="T5" fmla="*/ 0 h 1689"/>
                  <a:gd name="T6" fmla="*/ 57 w 361"/>
                  <a:gd name="T7" fmla="*/ 1632 h 1689"/>
                  <a:gd name="T8" fmla="*/ 361 w 361"/>
                  <a:gd name="T9" fmla="*/ 1632 h 1689"/>
                  <a:gd name="T10" fmla="*/ 361 w 361"/>
                  <a:gd name="T11" fmla="*/ 1689 h 1689"/>
                  <a:gd name="T12" fmla="*/ 0 w 361"/>
                  <a:gd name="T13" fmla="*/ 1689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1" h="1689">
                    <a:moveTo>
                      <a:pt x="0" y="1689"/>
                    </a:moveTo>
                    <a:lnTo>
                      <a:pt x="0" y="0"/>
                    </a:lnTo>
                    <a:lnTo>
                      <a:pt x="57" y="0"/>
                    </a:lnTo>
                    <a:lnTo>
                      <a:pt x="57" y="1632"/>
                    </a:lnTo>
                    <a:lnTo>
                      <a:pt x="361" y="1632"/>
                    </a:lnTo>
                    <a:lnTo>
                      <a:pt x="361" y="1689"/>
                    </a:lnTo>
                    <a:lnTo>
                      <a:pt x="0" y="168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B473B3F3-47F1-4AB3-8017-BCBA74E03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829050"/>
                <a:ext cx="3297238" cy="1273175"/>
              </a:xfrm>
              <a:custGeom>
                <a:avLst/>
                <a:gdLst>
                  <a:gd name="T0" fmla="*/ 1387 w 1996"/>
                  <a:gd name="T1" fmla="*/ 802 h 802"/>
                  <a:gd name="T2" fmla="*/ 0 w 1996"/>
                  <a:gd name="T3" fmla="*/ 802 h 802"/>
                  <a:gd name="T4" fmla="*/ 0 w 1996"/>
                  <a:gd name="T5" fmla="*/ 744 h 802"/>
                  <a:gd name="T6" fmla="*/ 1330 w 1996"/>
                  <a:gd name="T7" fmla="*/ 744 h 802"/>
                  <a:gd name="T8" fmla="*/ 1330 w 1996"/>
                  <a:gd name="T9" fmla="*/ 0 h 802"/>
                  <a:gd name="T10" fmla="*/ 1996 w 1996"/>
                  <a:gd name="T11" fmla="*/ 0 h 802"/>
                  <a:gd name="T12" fmla="*/ 1996 w 1996"/>
                  <a:gd name="T13" fmla="*/ 57 h 802"/>
                  <a:gd name="T14" fmla="*/ 1387 w 1996"/>
                  <a:gd name="T15" fmla="*/ 57 h 802"/>
                  <a:gd name="T16" fmla="*/ 1387 w 1996"/>
                  <a:gd name="T17" fmla="*/ 802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6" h="802">
                    <a:moveTo>
                      <a:pt x="1387" y="802"/>
                    </a:moveTo>
                    <a:lnTo>
                      <a:pt x="0" y="802"/>
                    </a:lnTo>
                    <a:lnTo>
                      <a:pt x="0" y="744"/>
                    </a:lnTo>
                    <a:lnTo>
                      <a:pt x="1330" y="744"/>
                    </a:lnTo>
                    <a:lnTo>
                      <a:pt x="1330" y="0"/>
                    </a:lnTo>
                    <a:lnTo>
                      <a:pt x="1996" y="0"/>
                    </a:lnTo>
                    <a:lnTo>
                      <a:pt x="1996" y="57"/>
                    </a:lnTo>
                    <a:lnTo>
                      <a:pt x="1387" y="57"/>
                    </a:lnTo>
                    <a:lnTo>
                      <a:pt x="1387" y="80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7CE66EF3-289C-4950-9DB0-9219D54E8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" y="3905250"/>
                <a:ext cx="417513" cy="309563"/>
              </a:xfrm>
              <a:custGeom>
                <a:avLst/>
                <a:gdLst>
                  <a:gd name="T0" fmla="*/ 234 w 263"/>
                  <a:gd name="T1" fmla="*/ 195 h 195"/>
                  <a:gd name="T2" fmla="*/ 0 w 263"/>
                  <a:gd name="T3" fmla="*/ 47 h 195"/>
                  <a:gd name="T4" fmla="*/ 29 w 263"/>
                  <a:gd name="T5" fmla="*/ 0 h 195"/>
                  <a:gd name="T6" fmla="*/ 263 w 263"/>
                  <a:gd name="T7" fmla="*/ 145 h 195"/>
                  <a:gd name="T8" fmla="*/ 234 w 263"/>
                  <a:gd name="T9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95">
                    <a:moveTo>
                      <a:pt x="234" y="195"/>
                    </a:moveTo>
                    <a:lnTo>
                      <a:pt x="0" y="47"/>
                    </a:lnTo>
                    <a:lnTo>
                      <a:pt x="29" y="0"/>
                    </a:lnTo>
                    <a:lnTo>
                      <a:pt x="263" y="145"/>
                    </a:lnTo>
                    <a:lnTo>
                      <a:pt x="234" y="19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17682EF-F710-44C2-BF31-73747B56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138" y="2692400"/>
                <a:ext cx="2070100" cy="803275"/>
              </a:xfrm>
              <a:custGeom>
                <a:avLst/>
                <a:gdLst>
                  <a:gd name="T0" fmla="*/ 1304 w 1304"/>
                  <a:gd name="T1" fmla="*/ 506 h 506"/>
                  <a:gd name="T2" fmla="*/ 275 w 1304"/>
                  <a:gd name="T3" fmla="*/ 506 h 506"/>
                  <a:gd name="T4" fmla="*/ 0 w 1304"/>
                  <a:gd name="T5" fmla="*/ 353 h 506"/>
                  <a:gd name="T6" fmla="*/ 0 w 1304"/>
                  <a:gd name="T7" fmla="*/ 0 h 506"/>
                  <a:gd name="T8" fmla="*/ 58 w 1304"/>
                  <a:gd name="T9" fmla="*/ 0 h 506"/>
                  <a:gd name="T10" fmla="*/ 58 w 1304"/>
                  <a:gd name="T11" fmla="*/ 320 h 506"/>
                  <a:gd name="T12" fmla="*/ 289 w 1304"/>
                  <a:gd name="T13" fmla="*/ 449 h 506"/>
                  <a:gd name="T14" fmla="*/ 1304 w 1304"/>
                  <a:gd name="T15" fmla="*/ 449 h 506"/>
                  <a:gd name="T16" fmla="*/ 1304 w 1304"/>
                  <a:gd name="T17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4" h="506">
                    <a:moveTo>
                      <a:pt x="1304" y="506"/>
                    </a:moveTo>
                    <a:lnTo>
                      <a:pt x="275" y="506"/>
                    </a:lnTo>
                    <a:lnTo>
                      <a:pt x="0" y="353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320"/>
                    </a:lnTo>
                    <a:lnTo>
                      <a:pt x="289" y="449"/>
                    </a:lnTo>
                    <a:lnTo>
                      <a:pt x="1304" y="449"/>
                    </a:lnTo>
                    <a:lnTo>
                      <a:pt x="1304" y="50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4A00AF0-E731-446B-8322-61A5AE0FF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8638" y="781050"/>
                <a:ext cx="90488" cy="8286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2EC7BA4-1633-4F98-A2A3-AE097EAE1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500" y="0"/>
                <a:ext cx="90488" cy="16097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61A0D3A-8CB9-42A7-89E3-BCE782602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950" y="1"/>
                <a:ext cx="90488" cy="160972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19411E09-7A62-4C1A-AD96-6A81A5509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125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1 w 179"/>
                  <a:gd name="T7" fmla="*/ 506 h 1035"/>
                  <a:gd name="T8" fmla="*/ 121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1" y="506"/>
                    </a:lnTo>
                    <a:lnTo>
                      <a:pt x="121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F1BC7555-0A88-4B84-AB35-D78FAFC66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000" y="0"/>
                <a:ext cx="284163" cy="1609725"/>
              </a:xfrm>
              <a:custGeom>
                <a:avLst/>
                <a:gdLst>
                  <a:gd name="T0" fmla="*/ 179 w 179"/>
                  <a:gd name="T1" fmla="*/ 1035 h 1035"/>
                  <a:gd name="T2" fmla="*/ 122 w 179"/>
                  <a:gd name="T3" fmla="*/ 1035 h 1035"/>
                  <a:gd name="T4" fmla="*/ 122 w 179"/>
                  <a:gd name="T5" fmla="*/ 740 h 1035"/>
                  <a:gd name="T6" fmla="*/ 0 w 179"/>
                  <a:gd name="T7" fmla="*/ 520 h 1035"/>
                  <a:gd name="T8" fmla="*/ 0 w 179"/>
                  <a:gd name="T9" fmla="*/ 0 h 1035"/>
                  <a:gd name="T10" fmla="*/ 58 w 179"/>
                  <a:gd name="T11" fmla="*/ 0 h 1035"/>
                  <a:gd name="T12" fmla="*/ 58 w 179"/>
                  <a:gd name="T13" fmla="*/ 506 h 1035"/>
                  <a:gd name="T14" fmla="*/ 179 w 179"/>
                  <a:gd name="T15" fmla="*/ 725 h 1035"/>
                  <a:gd name="T16" fmla="*/ 179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179" y="1035"/>
                    </a:moveTo>
                    <a:lnTo>
                      <a:pt x="122" y="1035"/>
                    </a:lnTo>
                    <a:lnTo>
                      <a:pt x="122" y="740"/>
                    </a:lnTo>
                    <a:lnTo>
                      <a:pt x="0" y="52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506"/>
                    </a:lnTo>
                    <a:lnTo>
                      <a:pt x="179" y="725"/>
                    </a:lnTo>
                    <a:lnTo>
                      <a:pt x="179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DBA56DF2-9C0C-48DA-A2C8-C1973B265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138" y="0"/>
                <a:ext cx="284163" cy="1609725"/>
              </a:xfrm>
              <a:custGeom>
                <a:avLst/>
                <a:gdLst>
                  <a:gd name="T0" fmla="*/ 179 w 179"/>
                  <a:gd name="T1" fmla="*/ 1035 h 1035"/>
                  <a:gd name="T2" fmla="*/ 122 w 179"/>
                  <a:gd name="T3" fmla="*/ 1035 h 1035"/>
                  <a:gd name="T4" fmla="*/ 122 w 179"/>
                  <a:gd name="T5" fmla="*/ 740 h 1035"/>
                  <a:gd name="T6" fmla="*/ 0 w 179"/>
                  <a:gd name="T7" fmla="*/ 520 h 1035"/>
                  <a:gd name="T8" fmla="*/ 0 w 179"/>
                  <a:gd name="T9" fmla="*/ 0 h 1035"/>
                  <a:gd name="T10" fmla="*/ 57 w 179"/>
                  <a:gd name="T11" fmla="*/ 0 h 1035"/>
                  <a:gd name="T12" fmla="*/ 57 w 179"/>
                  <a:gd name="T13" fmla="*/ 506 h 1035"/>
                  <a:gd name="T14" fmla="*/ 179 w 179"/>
                  <a:gd name="T15" fmla="*/ 725 h 1035"/>
                  <a:gd name="T16" fmla="*/ 179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179" y="1035"/>
                    </a:moveTo>
                    <a:lnTo>
                      <a:pt x="122" y="1035"/>
                    </a:lnTo>
                    <a:lnTo>
                      <a:pt x="122" y="740"/>
                    </a:lnTo>
                    <a:lnTo>
                      <a:pt x="0" y="520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506"/>
                    </a:lnTo>
                    <a:lnTo>
                      <a:pt x="179" y="725"/>
                    </a:lnTo>
                    <a:lnTo>
                      <a:pt x="179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1897DC2-F356-407A-8F30-C047E7DA8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988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2 w 179"/>
                  <a:gd name="T7" fmla="*/ 506 h 1035"/>
                  <a:gd name="T8" fmla="*/ 122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2" y="506"/>
                    </a:lnTo>
                    <a:lnTo>
                      <a:pt x="122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FDBBE59-ED6B-409D-B74A-71A9BB19D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2 w 179"/>
                  <a:gd name="T7" fmla="*/ 506 h 1035"/>
                  <a:gd name="T8" fmla="*/ 122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2" y="506"/>
                    </a:lnTo>
                    <a:lnTo>
                      <a:pt x="122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0EE0B35A-A3D0-4C9B-B565-8CD90AE9A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3" y="76200"/>
                <a:ext cx="2854325" cy="1544638"/>
              </a:xfrm>
              <a:custGeom>
                <a:avLst/>
                <a:gdLst>
                  <a:gd name="T0" fmla="*/ 55 w 1798"/>
                  <a:gd name="T1" fmla="*/ 973 h 973"/>
                  <a:gd name="T2" fmla="*/ 0 w 1798"/>
                  <a:gd name="T3" fmla="*/ 959 h 973"/>
                  <a:gd name="T4" fmla="*/ 134 w 1798"/>
                  <a:gd name="T5" fmla="*/ 415 h 973"/>
                  <a:gd name="T6" fmla="*/ 1132 w 1798"/>
                  <a:gd name="T7" fmla="*/ 415 h 973"/>
                  <a:gd name="T8" fmla="*/ 1767 w 1798"/>
                  <a:gd name="T9" fmla="*/ 0 h 973"/>
                  <a:gd name="T10" fmla="*/ 1798 w 1798"/>
                  <a:gd name="T11" fmla="*/ 48 h 973"/>
                  <a:gd name="T12" fmla="*/ 1149 w 1798"/>
                  <a:gd name="T13" fmla="*/ 473 h 973"/>
                  <a:gd name="T14" fmla="*/ 177 w 1798"/>
                  <a:gd name="T15" fmla="*/ 473 h 973"/>
                  <a:gd name="T16" fmla="*/ 55 w 1798"/>
                  <a:gd name="T17" fmla="*/ 973 h 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8" h="973">
                    <a:moveTo>
                      <a:pt x="55" y="973"/>
                    </a:moveTo>
                    <a:lnTo>
                      <a:pt x="0" y="959"/>
                    </a:lnTo>
                    <a:lnTo>
                      <a:pt x="134" y="415"/>
                    </a:lnTo>
                    <a:lnTo>
                      <a:pt x="1132" y="415"/>
                    </a:lnTo>
                    <a:lnTo>
                      <a:pt x="1767" y="0"/>
                    </a:lnTo>
                    <a:lnTo>
                      <a:pt x="1798" y="48"/>
                    </a:lnTo>
                    <a:lnTo>
                      <a:pt x="1149" y="473"/>
                    </a:lnTo>
                    <a:lnTo>
                      <a:pt x="177" y="473"/>
                    </a:lnTo>
                    <a:lnTo>
                      <a:pt x="55" y="97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E8A56942-BBA2-4937-B475-87644034E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113" y="280988"/>
                <a:ext cx="704850" cy="1768475"/>
              </a:xfrm>
              <a:custGeom>
                <a:avLst/>
                <a:gdLst>
                  <a:gd name="T0" fmla="*/ 174 w 444"/>
                  <a:gd name="T1" fmla="*/ 1114 h 1114"/>
                  <a:gd name="T2" fmla="*/ 0 w 444"/>
                  <a:gd name="T3" fmla="*/ 895 h 1114"/>
                  <a:gd name="T4" fmla="*/ 0 w 444"/>
                  <a:gd name="T5" fmla="*/ 432 h 1114"/>
                  <a:gd name="T6" fmla="*/ 401 w 444"/>
                  <a:gd name="T7" fmla="*/ 0 h 1114"/>
                  <a:gd name="T8" fmla="*/ 444 w 444"/>
                  <a:gd name="T9" fmla="*/ 38 h 1114"/>
                  <a:gd name="T10" fmla="*/ 57 w 444"/>
                  <a:gd name="T11" fmla="*/ 456 h 1114"/>
                  <a:gd name="T12" fmla="*/ 57 w 444"/>
                  <a:gd name="T13" fmla="*/ 875 h 1114"/>
                  <a:gd name="T14" fmla="*/ 219 w 444"/>
                  <a:gd name="T15" fmla="*/ 1078 h 1114"/>
                  <a:gd name="T16" fmla="*/ 174 w 444"/>
                  <a:gd name="T17" fmla="*/ 1114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1114">
                    <a:moveTo>
                      <a:pt x="174" y="1114"/>
                    </a:moveTo>
                    <a:lnTo>
                      <a:pt x="0" y="895"/>
                    </a:lnTo>
                    <a:lnTo>
                      <a:pt x="0" y="432"/>
                    </a:lnTo>
                    <a:lnTo>
                      <a:pt x="401" y="0"/>
                    </a:lnTo>
                    <a:lnTo>
                      <a:pt x="444" y="38"/>
                    </a:lnTo>
                    <a:lnTo>
                      <a:pt x="57" y="456"/>
                    </a:lnTo>
                    <a:lnTo>
                      <a:pt x="57" y="875"/>
                    </a:lnTo>
                    <a:lnTo>
                      <a:pt x="219" y="1078"/>
                    </a:lnTo>
                    <a:lnTo>
                      <a:pt x="174" y="111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0513F09-28E8-4A3F-BECB-5757BE2D80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9788" y="19288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A6A31E92-08B8-420C-9187-E022BA8D1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6588" y="114300"/>
                <a:ext cx="347663" cy="1935163"/>
              </a:xfrm>
              <a:custGeom>
                <a:avLst/>
                <a:gdLst>
                  <a:gd name="T0" fmla="*/ 174 w 219"/>
                  <a:gd name="T1" fmla="*/ 1219 h 1219"/>
                  <a:gd name="T2" fmla="*/ 0 w 219"/>
                  <a:gd name="T3" fmla="*/ 1000 h 1219"/>
                  <a:gd name="T4" fmla="*/ 0 w 219"/>
                  <a:gd name="T5" fmla="*/ 0 h 1219"/>
                  <a:gd name="T6" fmla="*/ 57 w 219"/>
                  <a:gd name="T7" fmla="*/ 0 h 1219"/>
                  <a:gd name="T8" fmla="*/ 57 w 219"/>
                  <a:gd name="T9" fmla="*/ 980 h 1219"/>
                  <a:gd name="T10" fmla="*/ 219 w 219"/>
                  <a:gd name="T11" fmla="*/ 1183 h 1219"/>
                  <a:gd name="T12" fmla="*/ 174 w 219"/>
                  <a:gd name="T13" fmla="*/ 121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1219">
                    <a:moveTo>
                      <a:pt x="174" y="1219"/>
                    </a:moveTo>
                    <a:lnTo>
                      <a:pt x="0" y="1000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980"/>
                    </a:lnTo>
                    <a:lnTo>
                      <a:pt x="219" y="1183"/>
                    </a:lnTo>
                    <a:lnTo>
                      <a:pt x="174" y="121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F2EC49A-C36C-41E7-B26C-315C78D77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6130925"/>
                <a:ext cx="92075" cy="7270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85F30256-9B8F-4F7A-832E-90CF2AF7E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488" y="6354763"/>
                <a:ext cx="1693863" cy="503237"/>
              </a:xfrm>
              <a:custGeom>
                <a:avLst/>
                <a:gdLst>
                  <a:gd name="T0" fmla="*/ 1067 w 1067"/>
                  <a:gd name="T1" fmla="*/ 250 h 250"/>
                  <a:gd name="T2" fmla="*/ 1010 w 1067"/>
                  <a:gd name="T3" fmla="*/ 250 h 250"/>
                  <a:gd name="T4" fmla="*/ 1010 w 1067"/>
                  <a:gd name="T5" fmla="*/ 57 h 250"/>
                  <a:gd name="T6" fmla="*/ 57 w 1067"/>
                  <a:gd name="T7" fmla="*/ 57 h 250"/>
                  <a:gd name="T8" fmla="*/ 57 w 1067"/>
                  <a:gd name="T9" fmla="*/ 250 h 250"/>
                  <a:gd name="T10" fmla="*/ 0 w 1067"/>
                  <a:gd name="T11" fmla="*/ 250 h 250"/>
                  <a:gd name="T12" fmla="*/ 0 w 1067"/>
                  <a:gd name="T13" fmla="*/ 0 h 250"/>
                  <a:gd name="T14" fmla="*/ 1067 w 1067"/>
                  <a:gd name="T15" fmla="*/ 0 h 250"/>
                  <a:gd name="T16" fmla="*/ 1067 w 1067"/>
                  <a:gd name="T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7" h="250">
                    <a:moveTo>
                      <a:pt x="1067" y="250"/>
                    </a:moveTo>
                    <a:lnTo>
                      <a:pt x="1010" y="250"/>
                    </a:lnTo>
                    <a:lnTo>
                      <a:pt x="1010" y="57"/>
                    </a:lnTo>
                    <a:lnTo>
                      <a:pt x="57" y="57"/>
                    </a:lnTo>
                    <a:lnTo>
                      <a:pt x="57" y="250"/>
                    </a:lnTo>
                    <a:lnTo>
                      <a:pt x="0" y="250"/>
                    </a:lnTo>
                    <a:lnTo>
                      <a:pt x="0" y="0"/>
                    </a:lnTo>
                    <a:lnTo>
                      <a:pt x="1067" y="0"/>
                    </a:lnTo>
                    <a:lnTo>
                      <a:pt x="1067" y="25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56238CC1-186F-4F1B-9AEB-EDE4654E0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1193800"/>
                <a:ext cx="1401763" cy="1454150"/>
              </a:xfrm>
              <a:custGeom>
                <a:avLst/>
                <a:gdLst>
                  <a:gd name="T0" fmla="*/ 258 w 883"/>
                  <a:gd name="T1" fmla="*/ 916 h 916"/>
                  <a:gd name="T2" fmla="*/ 0 w 883"/>
                  <a:gd name="T3" fmla="*/ 916 h 916"/>
                  <a:gd name="T4" fmla="*/ 0 w 883"/>
                  <a:gd name="T5" fmla="*/ 859 h 916"/>
                  <a:gd name="T6" fmla="*/ 200 w 883"/>
                  <a:gd name="T7" fmla="*/ 859 h 916"/>
                  <a:gd name="T8" fmla="*/ 200 w 883"/>
                  <a:gd name="T9" fmla="*/ 0 h 916"/>
                  <a:gd name="T10" fmla="*/ 883 w 883"/>
                  <a:gd name="T11" fmla="*/ 0 h 916"/>
                  <a:gd name="T12" fmla="*/ 883 w 883"/>
                  <a:gd name="T13" fmla="*/ 222 h 916"/>
                  <a:gd name="T14" fmla="*/ 826 w 883"/>
                  <a:gd name="T15" fmla="*/ 222 h 916"/>
                  <a:gd name="T16" fmla="*/ 826 w 883"/>
                  <a:gd name="T17" fmla="*/ 57 h 916"/>
                  <a:gd name="T18" fmla="*/ 258 w 883"/>
                  <a:gd name="T19" fmla="*/ 57 h 916"/>
                  <a:gd name="T20" fmla="*/ 258 w 883"/>
                  <a:gd name="T21" fmla="*/ 916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3" h="916">
                    <a:moveTo>
                      <a:pt x="258" y="916"/>
                    </a:moveTo>
                    <a:lnTo>
                      <a:pt x="0" y="916"/>
                    </a:lnTo>
                    <a:lnTo>
                      <a:pt x="0" y="859"/>
                    </a:lnTo>
                    <a:lnTo>
                      <a:pt x="200" y="859"/>
                    </a:lnTo>
                    <a:lnTo>
                      <a:pt x="200" y="0"/>
                    </a:lnTo>
                    <a:lnTo>
                      <a:pt x="883" y="0"/>
                    </a:lnTo>
                    <a:lnTo>
                      <a:pt x="883" y="222"/>
                    </a:lnTo>
                    <a:lnTo>
                      <a:pt x="826" y="222"/>
                    </a:lnTo>
                    <a:lnTo>
                      <a:pt x="826" y="57"/>
                    </a:lnTo>
                    <a:lnTo>
                      <a:pt x="258" y="57"/>
                    </a:lnTo>
                    <a:lnTo>
                      <a:pt x="258" y="91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B55ACEAB-87BD-4173-BFFE-3149F1A90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2344738"/>
                <a:ext cx="1284288" cy="727075"/>
              </a:xfrm>
              <a:custGeom>
                <a:avLst/>
                <a:gdLst>
                  <a:gd name="T0" fmla="*/ 406 w 809"/>
                  <a:gd name="T1" fmla="*/ 458 h 458"/>
                  <a:gd name="T2" fmla="*/ 0 w 809"/>
                  <a:gd name="T3" fmla="*/ 458 h 458"/>
                  <a:gd name="T4" fmla="*/ 0 w 809"/>
                  <a:gd name="T5" fmla="*/ 401 h 458"/>
                  <a:gd name="T6" fmla="*/ 348 w 809"/>
                  <a:gd name="T7" fmla="*/ 401 h 458"/>
                  <a:gd name="T8" fmla="*/ 348 w 809"/>
                  <a:gd name="T9" fmla="*/ 0 h 458"/>
                  <a:gd name="T10" fmla="*/ 577 w 809"/>
                  <a:gd name="T11" fmla="*/ 0 h 458"/>
                  <a:gd name="T12" fmla="*/ 809 w 809"/>
                  <a:gd name="T13" fmla="*/ 184 h 458"/>
                  <a:gd name="T14" fmla="*/ 773 w 809"/>
                  <a:gd name="T15" fmla="*/ 229 h 458"/>
                  <a:gd name="T16" fmla="*/ 556 w 809"/>
                  <a:gd name="T17" fmla="*/ 57 h 458"/>
                  <a:gd name="T18" fmla="*/ 406 w 809"/>
                  <a:gd name="T19" fmla="*/ 57 h 458"/>
                  <a:gd name="T20" fmla="*/ 406 w 809"/>
                  <a:gd name="T2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458">
                    <a:moveTo>
                      <a:pt x="406" y="458"/>
                    </a:moveTo>
                    <a:lnTo>
                      <a:pt x="0" y="458"/>
                    </a:lnTo>
                    <a:lnTo>
                      <a:pt x="0" y="401"/>
                    </a:lnTo>
                    <a:lnTo>
                      <a:pt x="348" y="401"/>
                    </a:lnTo>
                    <a:lnTo>
                      <a:pt x="348" y="0"/>
                    </a:lnTo>
                    <a:lnTo>
                      <a:pt x="577" y="0"/>
                    </a:lnTo>
                    <a:lnTo>
                      <a:pt x="809" y="184"/>
                    </a:lnTo>
                    <a:lnTo>
                      <a:pt x="773" y="229"/>
                    </a:lnTo>
                    <a:lnTo>
                      <a:pt x="556" y="57"/>
                    </a:lnTo>
                    <a:lnTo>
                      <a:pt x="406" y="57"/>
                    </a:lnTo>
                    <a:lnTo>
                      <a:pt x="406" y="45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ED91C094-261C-422A-A2E9-F20835E9D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3405188"/>
                <a:ext cx="631825" cy="514350"/>
              </a:xfrm>
              <a:custGeom>
                <a:avLst/>
                <a:gdLst>
                  <a:gd name="T0" fmla="*/ 398 w 398"/>
                  <a:gd name="T1" fmla="*/ 324 h 324"/>
                  <a:gd name="T2" fmla="*/ 0 w 398"/>
                  <a:gd name="T3" fmla="*/ 324 h 324"/>
                  <a:gd name="T4" fmla="*/ 0 w 398"/>
                  <a:gd name="T5" fmla="*/ 267 h 324"/>
                  <a:gd name="T6" fmla="*/ 341 w 398"/>
                  <a:gd name="T7" fmla="*/ 267 h 324"/>
                  <a:gd name="T8" fmla="*/ 341 w 398"/>
                  <a:gd name="T9" fmla="*/ 57 h 324"/>
                  <a:gd name="T10" fmla="*/ 0 w 398"/>
                  <a:gd name="T11" fmla="*/ 57 h 324"/>
                  <a:gd name="T12" fmla="*/ 0 w 398"/>
                  <a:gd name="T13" fmla="*/ 0 h 324"/>
                  <a:gd name="T14" fmla="*/ 398 w 398"/>
                  <a:gd name="T15" fmla="*/ 0 h 324"/>
                  <a:gd name="T16" fmla="*/ 398 w 398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8" h="324">
                    <a:moveTo>
                      <a:pt x="398" y="324"/>
                    </a:moveTo>
                    <a:lnTo>
                      <a:pt x="0" y="324"/>
                    </a:lnTo>
                    <a:lnTo>
                      <a:pt x="0" y="267"/>
                    </a:lnTo>
                    <a:lnTo>
                      <a:pt x="341" y="267"/>
                    </a:lnTo>
                    <a:lnTo>
                      <a:pt x="341" y="57"/>
                    </a:lnTo>
                    <a:lnTo>
                      <a:pt x="0" y="57"/>
                    </a:lnTo>
                    <a:lnTo>
                      <a:pt x="0" y="0"/>
                    </a:lnTo>
                    <a:lnTo>
                      <a:pt x="398" y="0"/>
                    </a:lnTo>
                    <a:lnTo>
                      <a:pt x="398" y="32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993BE429-C939-4562-83C0-C1C34996B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7725" y="4340225"/>
                <a:ext cx="458788" cy="757238"/>
              </a:xfrm>
              <a:custGeom>
                <a:avLst/>
                <a:gdLst>
                  <a:gd name="T0" fmla="*/ 289 w 289"/>
                  <a:gd name="T1" fmla="*/ 477 h 477"/>
                  <a:gd name="T2" fmla="*/ 0 w 289"/>
                  <a:gd name="T3" fmla="*/ 477 h 477"/>
                  <a:gd name="T4" fmla="*/ 0 w 289"/>
                  <a:gd name="T5" fmla="*/ 0 h 477"/>
                  <a:gd name="T6" fmla="*/ 289 w 289"/>
                  <a:gd name="T7" fmla="*/ 0 h 477"/>
                  <a:gd name="T8" fmla="*/ 289 w 289"/>
                  <a:gd name="T9" fmla="*/ 57 h 477"/>
                  <a:gd name="T10" fmla="*/ 57 w 289"/>
                  <a:gd name="T11" fmla="*/ 57 h 477"/>
                  <a:gd name="T12" fmla="*/ 57 w 289"/>
                  <a:gd name="T13" fmla="*/ 420 h 477"/>
                  <a:gd name="T14" fmla="*/ 289 w 289"/>
                  <a:gd name="T15" fmla="*/ 420 h 477"/>
                  <a:gd name="T16" fmla="*/ 289 w 289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477">
                    <a:moveTo>
                      <a:pt x="289" y="477"/>
                    </a:moveTo>
                    <a:lnTo>
                      <a:pt x="0" y="477"/>
                    </a:lnTo>
                    <a:lnTo>
                      <a:pt x="0" y="0"/>
                    </a:lnTo>
                    <a:lnTo>
                      <a:pt x="289" y="0"/>
                    </a:lnTo>
                    <a:lnTo>
                      <a:pt x="289" y="57"/>
                    </a:lnTo>
                    <a:lnTo>
                      <a:pt x="57" y="57"/>
                    </a:lnTo>
                    <a:lnTo>
                      <a:pt x="57" y="420"/>
                    </a:lnTo>
                    <a:lnTo>
                      <a:pt x="289" y="420"/>
                    </a:lnTo>
                    <a:lnTo>
                      <a:pt x="289" y="4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8CED6A1-0675-433A-9689-BA0027F0031F}"/>
                  </a:ext>
                </a:extLst>
              </p:cNvPr>
              <p:cNvGrpSpPr/>
              <p:nvPr/>
            </p:nvGrpSpPr>
            <p:grpSpPr>
              <a:xfrm>
                <a:off x="4217988" y="4643438"/>
                <a:ext cx="3727450" cy="700087"/>
                <a:chOff x="4217988" y="4643438"/>
                <a:chExt cx="3727450" cy="700087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F6E7FA45-567C-437F-8FAF-2829058B0E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17988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F9C509A5-F4D0-4A3E-8F1D-042DDF2C09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185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65C54CAE-6857-41CF-88C7-83DAE75EB9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65713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8C158AC3-E81B-4519-9C37-E1551467AE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89575" y="5010150"/>
                  <a:ext cx="334963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9AFE2B00-9DF8-44C9-9A5A-E5381B74F1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15025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552EB0B6-E588-4BA4-B734-E56C7E056C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8888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FB8E7050-3451-4C50-AC5C-4C00099F6F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6275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56E62FD7-056D-4230-BB8E-69DEDC7BC0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18820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A62DAE04-03BF-4D54-9446-7E59E0ACF4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2063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0F8D02A5-90AF-40EC-B347-087C88945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6413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321568E7-1933-436E-A68D-969507CE5C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87000D23-4E17-4329-89D0-D7327C20D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4138" y="46434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C269EC3-17D5-4EA7-BEE2-99AD3D835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825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E7D73C06-0641-4CF6-AF01-537389BBC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8688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52EFEBC-3A9F-465A-AC3E-73494E51F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4138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F49F056-B74C-4A91-8943-81A100333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8000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190DCC4-1E89-4CE5-AECA-EAA6040DA6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1863" y="46434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5537C76E-6841-49F7-BBD7-5267C80F6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7313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C4058D5-7616-4381-A43A-14911909D865}"/>
                  </a:ext>
                </a:extLst>
              </p:cNvPr>
              <p:cNvGrpSpPr/>
              <p:nvPr/>
            </p:nvGrpSpPr>
            <p:grpSpPr>
              <a:xfrm>
                <a:off x="4217988" y="1565275"/>
                <a:ext cx="3727450" cy="688976"/>
                <a:chOff x="4217988" y="1565275"/>
                <a:chExt cx="3727450" cy="688976"/>
              </a:xfrm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4F3F766C-42DB-4307-BE61-953F4884E4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17988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C2FF1C07-39F5-4BBB-8862-FFB5503C30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185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E9E26525-54DD-4D64-B4C7-FC98FFC71C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65713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1344F054-3FE1-42DC-A691-74A27AF2EF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89575" y="1565275"/>
                  <a:ext cx="334963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C2A5FF86-9866-4A73-A3C6-F0F04DEA41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15025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6F36219A-9465-403C-A12D-21076E2A71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8888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8ED73CD-E83F-4E84-9596-DBF09A61B5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6275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D7C331D8-380C-4454-8F2C-0553A04452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18820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C615597-AD50-4410-991B-B17D05034E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2063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E72F5153-F280-4B7B-B59B-E672787B2D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6413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F67256C4-20B1-4E87-A8ED-6350778F91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9548F5DF-FDE6-4F5C-BDB4-373137F78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4138" y="18113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F8EC5AA6-5978-44AF-A05C-ABDC964F6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825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D6CAC31-A3F6-49B2-831B-0B4323A76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8688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7DF79A9-ABC2-491E-A085-88ABB92D1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4138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FAABB74F-B4F5-4FF6-ACB5-E3B70205F1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8000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D00DECD-5778-43C9-A048-38E6558F3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1863" y="18113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D864C5E3-B9B4-4FB4-BCA6-4A18456609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7313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154766D-6818-438A-BBD2-8BAC29B64000}"/>
                  </a:ext>
                </a:extLst>
              </p:cNvPr>
              <p:cNvGrpSpPr/>
              <p:nvPr/>
            </p:nvGrpSpPr>
            <p:grpSpPr>
              <a:xfrm>
                <a:off x="3251200" y="2435225"/>
                <a:ext cx="704851" cy="2025650"/>
                <a:chOff x="3251200" y="2435225"/>
                <a:chExt cx="704851" cy="2025650"/>
              </a:xfrm>
            </p:grpSpPr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50423E5F-4A0C-4458-B11F-149A5A757B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41275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9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9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EA918874-72BD-4D3F-9BB1-8954DC5581B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37084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2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2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55940E9E-6408-4D50-9DD5-72BB899906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3284538"/>
                  <a:ext cx="333375" cy="331788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911E3705-D245-4B56-983C-B42B49993A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2859088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1E278F16-2941-4838-A419-2DFF354BD7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243522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C72D454-B6FC-4AE4-9E2B-7387C8B17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4227513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3B23638-FDD1-41BD-9DFB-64D76BF47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3802063"/>
                  <a:ext cx="442913" cy="14128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99FAA37-CAFC-4FCC-BF72-5EFB05737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3378200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4B17F3A6-209B-4489-9C8C-3D751A38E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2954338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98B92010-5D2C-4909-AAE3-5DEA967CE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2530475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0BE09FA-6863-4755-9C96-C0224510CD52}"/>
                  </a:ext>
                </a:extLst>
              </p:cNvPr>
              <p:cNvGrpSpPr/>
              <p:nvPr/>
            </p:nvGrpSpPr>
            <p:grpSpPr>
              <a:xfrm>
                <a:off x="8270875" y="2435225"/>
                <a:ext cx="735013" cy="2025650"/>
                <a:chOff x="8270875" y="2435225"/>
                <a:chExt cx="735013" cy="2025650"/>
              </a:xfrm>
            </p:grpSpPr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AEBAB066-1891-4426-BBC3-3A1C1FE929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41275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9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9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96D2A1DD-DA65-4505-8649-179EA27906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37084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2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2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1EA4B09B-557B-43FE-9B0F-058683FBFF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3284538"/>
                  <a:ext cx="333375" cy="331788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E451B60A-221E-4EF4-A06F-FEE5339CC4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2859088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58505C88-6DD4-4B30-808D-E0B8AB78E1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243522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B6B51175-6D6A-4360-89C2-D64610D5E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4227513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6A69C26-D617-439D-8ECC-E7F152F6C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3802063"/>
                  <a:ext cx="447675" cy="14128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EFDE5B5-98C7-4C9A-B537-B350B7C25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3378200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43DEFC10-8C34-4436-A3BD-72604C2898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2954338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1871AA-9A93-4332-8428-90D3AEDFA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2530475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2998CDA8-96E0-4B34-9F20-3B54EA60B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" y="0"/>
                <a:ext cx="2439988" cy="3071813"/>
              </a:xfrm>
              <a:custGeom>
                <a:avLst/>
                <a:gdLst>
                  <a:gd name="T0" fmla="*/ 1537 w 1537"/>
                  <a:gd name="T1" fmla="*/ 1803 h 1803"/>
                  <a:gd name="T2" fmla="*/ 910 w 1537"/>
                  <a:gd name="T3" fmla="*/ 1803 h 1803"/>
                  <a:gd name="T4" fmla="*/ 611 w 1537"/>
                  <a:gd name="T5" fmla="*/ 1593 h 1803"/>
                  <a:gd name="T6" fmla="*/ 0 w 1537"/>
                  <a:gd name="T7" fmla="*/ 1593 h 1803"/>
                  <a:gd name="T8" fmla="*/ 0 w 1537"/>
                  <a:gd name="T9" fmla="*/ 0 h 1803"/>
                  <a:gd name="T10" fmla="*/ 57 w 1537"/>
                  <a:gd name="T11" fmla="*/ 0 h 1803"/>
                  <a:gd name="T12" fmla="*/ 57 w 1537"/>
                  <a:gd name="T13" fmla="*/ 1536 h 1803"/>
                  <a:gd name="T14" fmla="*/ 628 w 1537"/>
                  <a:gd name="T15" fmla="*/ 1536 h 1803"/>
                  <a:gd name="T16" fmla="*/ 929 w 1537"/>
                  <a:gd name="T17" fmla="*/ 1746 h 1803"/>
                  <a:gd name="T18" fmla="*/ 1537 w 1537"/>
                  <a:gd name="T19" fmla="*/ 1746 h 1803"/>
                  <a:gd name="T20" fmla="*/ 1537 w 1537"/>
                  <a:gd name="T21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7" h="1803">
                    <a:moveTo>
                      <a:pt x="1537" y="1803"/>
                    </a:moveTo>
                    <a:lnTo>
                      <a:pt x="910" y="1803"/>
                    </a:lnTo>
                    <a:lnTo>
                      <a:pt x="611" y="1593"/>
                    </a:lnTo>
                    <a:lnTo>
                      <a:pt x="0" y="1593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536"/>
                    </a:lnTo>
                    <a:lnTo>
                      <a:pt x="628" y="1536"/>
                    </a:lnTo>
                    <a:lnTo>
                      <a:pt x="929" y="1746"/>
                    </a:lnTo>
                    <a:lnTo>
                      <a:pt x="1537" y="1746"/>
                    </a:lnTo>
                    <a:lnTo>
                      <a:pt x="1537" y="180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63AA9E8-1120-443A-9CE6-A0A5EC088A98}"/>
                  </a:ext>
                </a:extLst>
              </p:cNvPr>
              <p:cNvGrpSpPr/>
              <p:nvPr/>
            </p:nvGrpSpPr>
            <p:grpSpPr>
              <a:xfrm>
                <a:off x="8166100" y="0"/>
                <a:ext cx="1779588" cy="431800"/>
                <a:chOff x="8166100" y="0"/>
                <a:chExt cx="1779588" cy="431800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CB929412-D31F-41DD-A832-7D3D7F8BE7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6100" y="76200"/>
                  <a:ext cx="1779588" cy="355600"/>
                </a:xfrm>
                <a:custGeom>
                  <a:avLst/>
                  <a:gdLst>
                    <a:gd name="T0" fmla="*/ 861 w 1121"/>
                    <a:gd name="T1" fmla="*/ 224 h 224"/>
                    <a:gd name="T2" fmla="*/ 0 w 1121"/>
                    <a:gd name="T3" fmla="*/ 224 h 224"/>
                    <a:gd name="T4" fmla="*/ 0 w 1121"/>
                    <a:gd name="T5" fmla="*/ 24 h 224"/>
                    <a:gd name="T6" fmla="*/ 57 w 1121"/>
                    <a:gd name="T7" fmla="*/ 24 h 224"/>
                    <a:gd name="T8" fmla="*/ 57 w 1121"/>
                    <a:gd name="T9" fmla="*/ 167 h 224"/>
                    <a:gd name="T10" fmla="*/ 842 w 1121"/>
                    <a:gd name="T11" fmla="*/ 167 h 224"/>
                    <a:gd name="T12" fmla="*/ 1090 w 1121"/>
                    <a:gd name="T13" fmla="*/ 0 h 224"/>
                    <a:gd name="T14" fmla="*/ 1121 w 1121"/>
                    <a:gd name="T15" fmla="*/ 48 h 224"/>
                    <a:gd name="T16" fmla="*/ 861 w 1121"/>
                    <a:gd name="T1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224">
                      <a:moveTo>
                        <a:pt x="861" y="224"/>
                      </a:moveTo>
                      <a:lnTo>
                        <a:pt x="0" y="224"/>
                      </a:lnTo>
                      <a:lnTo>
                        <a:pt x="0" y="24"/>
                      </a:lnTo>
                      <a:lnTo>
                        <a:pt x="57" y="24"/>
                      </a:lnTo>
                      <a:lnTo>
                        <a:pt x="57" y="167"/>
                      </a:lnTo>
                      <a:lnTo>
                        <a:pt x="842" y="167"/>
                      </a:lnTo>
                      <a:lnTo>
                        <a:pt x="1090" y="0"/>
                      </a:lnTo>
                      <a:lnTo>
                        <a:pt x="1121" y="48"/>
                      </a:lnTo>
                      <a:lnTo>
                        <a:pt x="861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5C8460CB-3AC1-44C1-9EB5-145A90A57682}"/>
                    </a:ext>
                  </a:extLst>
                </p:cNvPr>
                <p:cNvSpPr/>
                <p:nvPr/>
              </p:nvSpPr>
              <p:spPr>
                <a:xfrm>
                  <a:off x="8166100" y="0"/>
                  <a:ext cx="88900" cy="2127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D" sz="1351"/>
                </a:p>
              </p:txBody>
            </p:sp>
          </p:grpSp>
          <p:sp>
            <p:nvSpPr>
              <p:cNvPr id="101" name="Freeform: Shape 170">
                <a:extLst>
                  <a:ext uri="{FF2B5EF4-FFF2-40B4-BE49-F238E27FC236}">
                    <a16:creationId xmlns:a16="http://schemas.microsoft.com/office/drawing/2014/main" id="{1EE7338C-4BB5-4FC8-AE66-F5503EB74554}"/>
                  </a:ext>
                </a:extLst>
              </p:cNvPr>
              <p:cNvSpPr/>
              <p:nvPr/>
            </p:nvSpPr>
            <p:spPr>
              <a:xfrm>
                <a:off x="0" y="3106036"/>
                <a:ext cx="1325563" cy="1772353"/>
              </a:xfrm>
              <a:custGeom>
                <a:avLst/>
                <a:gdLst>
                  <a:gd name="connsiteX0" fmla="*/ 0 w 1325563"/>
                  <a:gd name="connsiteY0" fmla="*/ 0 h 1772353"/>
                  <a:gd name="connsiteX1" fmla="*/ 1325563 w 1325563"/>
                  <a:gd name="connsiteY1" fmla="*/ 738890 h 1772353"/>
                  <a:gd name="connsiteX2" fmla="*/ 1325563 w 1325563"/>
                  <a:gd name="connsiteY2" fmla="*/ 1772353 h 1772353"/>
                  <a:gd name="connsiteX3" fmla="*/ 0 w 1325563"/>
                  <a:gd name="connsiteY3" fmla="*/ 1772353 h 1772353"/>
                  <a:gd name="connsiteX4" fmla="*/ 0 w 1325563"/>
                  <a:gd name="connsiteY4" fmla="*/ 1681866 h 1772353"/>
                  <a:gd name="connsiteX5" fmla="*/ 1235076 w 1325563"/>
                  <a:gd name="connsiteY5" fmla="*/ 1681866 h 1772353"/>
                  <a:gd name="connsiteX6" fmla="*/ 1235076 w 1325563"/>
                  <a:gd name="connsiteY6" fmla="*/ 794453 h 1772353"/>
                  <a:gd name="connsiteX7" fmla="*/ 0 w 1325563"/>
                  <a:gd name="connsiteY7" fmla="*/ 105749 h 1772353"/>
                  <a:gd name="connsiteX8" fmla="*/ 0 w 1325563"/>
                  <a:gd name="connsiteY8" fmla="*/ 0 h 1772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5563" h="1772353">
                    <a:moveTo>
                      <a:pt x="0" y="0"/>
                    </a:moveTo>
                    <a:lnTo>
                      <a:pt x="1325563" y="738890"/>
                    </a:lnTo>
                    <a:lnTo>
                      <a:pt x="1325563" y="1772353"/>
                    </a:lnTo>
                    <a:lnTo>
                      <a:pt x="0" y="1772353"/>
                    </a:lnTo>
                    <a:lnTo>
                      <a:pt x="0" y="1681866"/>
                    </a:lnTo>
                    <a:lnTo>
                      <a:pt x="1235076" y="1681866"/>
                    </a:lnTo>
                    <a:lnTo>
                      <a:pt x="1235076" y="794453"/>
                    </a:lnTo>
                    <a:lnTo>
                      <a:pt x="0" y="1057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2" name="Freeform: Shape 178">
                <a:extLst>
                  <a:ext uri="{FF2B5EF4-FFF2-40B4-BE49-F238E27FC236}">
                    <a16:creationId xmlns:a16="http://schemas.microsoft.com/office/drawing/2014/main" id="{4BFB81BB-C1D9-485F-93EE-698488FC9D14}"/>
                  </a:ext>
                </a:extLst>
              </p:cNvPr>
              <p:cNvSpPr/>
              <p:nvPr/>
            </p:nvSpPr>
            <p:spPr>
              <a:xfrm>
                <a:off x="1" y="4235994"/>
                <a:ext cx="620713" cy="596356"/>
              </a:xfrm>
              <a:custGeom>
                <a:avLst/>
                <a:gdLst>
                  <a:gd name="connsiteX0" fmla="*/ 0 w 620713"/>
                  <a:gd name="connsiteY0" fmla="*/ 0 h 596356"/>
                  <a:gd name="connsiteX1" fmla="*/ 620713 w 620713"/>
                  <a:gd name="connsiteY1" fmla="*/ 286794 h 596356"/>
                  <a:gd name="connsiteX2" fmla="*/ 620713 w 620713"/>
                  <a:gd name="connsiteY2" fmla="*/ 596356 h 596356"/>
                  <a:gd name="connsiteX3" fmla="*/ 530225 w 620713"/>
                  <a:gd name="connsiteY3" fmla="*/ 596356 h 596356"/>
                  <a:gd name="connsiteX4" fmla="*/ 530225 w 620713"/>
                  <a:gd name="connsiteY4" fmla="*/ 347119 h 596356"/>
                  <a:gd name="connsiteX5" fmla="*/ 0 w 620713"/>
                  <a:gd name="connsiteY5" fmla="*/ 101828 h 596356"/>
                  <a:gd name="connsiteX6" fmla="*/ 0 w 620713"/>
                  <a:gd name="connsiteY6" fmla="*/ 0 h 596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0713" h="596356">
                    <a:moveTo>
                      <a:pt x="0" y="0"/>
                    </a:moveTo>
                    <a:lnTo>
                      <a:pt x="620713" y="286794"/>
                    </a:lnTo>
                    <a:lnTo>
                      <a:pt x="620713" y="596356"/>
                    </a:lnTo>
                    <a:lnTo>
                      <a:pt x="530225" y="596356"/>
                    </a:lnTo>
                    <a:lnTo>
                      <a:pt x="530225" y="347119"/>
                    </a:lnTo>
                    <a:lnTo>
                      <a:pt x="0" y="1018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3" name="Freeform: Shape 187">
                <a:extLst>
                  <a:ext uri="{FF2B5EF4-FFF2-40B4-BE49-F238E27FC236}">
                    <a16:creationId xmlns:a16="http://schemas.microsoft.com/office/drawing/2014/main" id="{2F475784-9EDC-4F26-A2EC-FEB9E78CA452}"/>
                  </a:ext>
                </a:extLst>
              </p:cNvPr>
              <p:cNvSpPr/>
              <p:nvPr/>
            </p:nvSpPr>
            <p:spPr>
              <a:xfrm flipH="1">
                <a:off x="11541126" y="5056188"/>
                <a:ext cx="647699" cy="415925"/>
              </a:xfrm>
              <a:custGeom>
                <a:avLst/>
                <a:gdLst>
                  <a:gd name="connsiteX0" fmla="*/ 593724 w 647699"/>
                  <a:gd name="connsiteY0" fmla="*/ 0 h 415925"/>
                  <a:gd name="connsiteX1" fmla="*/ 131761 w 647699"/>
                  <a:gd name="connsiteY1" fmla="*/ 325438 h 415925"/>
                  <a:gd name="connsiteX2" fmla="*/ 0 w 647699"/>
                  <a:gd name="connsiteY2" fmla="*/ 325438 h 415925"/>
                  <a:gd name="connsiteX3" fmla="*/ 0 w 647699"/>
                  <a:gd name="connsiteY3" fmla="*/ 415925 h 415925"/>
                  <a:gd name="connsiteX4" fmla="*/ 158749 w 647699"/>
                  <a:gd name="connsiteY4" fmla="*/ 415925 h 415925"/>
                  <a:gd name="connsiteX5" fmla="*/ 647699 w 647699"/>
                  <a:gd name="connsiteY5" fmla="*/ 76200 h 415925"/>
                  <a:gd name="connsiteX6" fmla="*/ 593724 w 647699"/>
                  <a:gd name="connsiteY6" fmla="*/ 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99" h="415925">
                    <a:moveTo>
                      <a:pt x="593724" y="0"/>
                    </a:moveTo>
                    <a:lnTo>
                      <a:pt x="131761" y="325438"/>
                    </a:lnTo>
                    <a:lnTo>
                      <a:pt x="0" y="325438"/>
                    </a:lnTo>
                    <a:lnTo>
                      <a:pt x="0" y="415925"/>
                    </a:lnTo>
                    <a:lnTo>
                      <a:pt x="158749" y="415925"/>
                    </a:lnTo>
                    <a:lnTo>
                      <a:pt x="647699" y="76200"/>
                    </a:lnTo>
                    <a:lnTo>
                      <a:pt x="59372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4" name="Freeform: Shape 183">
                <a:extLst>
                  <a:ext uri="{FF2B5EF4-FFF2-40B4-BE49-F238E27FC236}">
                    <a16:creationId xmlns:a16="http://schemas.microsoft.com/office/drawing/2014/main" id="{4614F863-2BEF-49AD-88A9-6619AB9B5C62}"/>
                  </a:ext>
                </a:extLst>
              </p:cNvPr>
              <p:cNvSpPr/>
              <p:nvPr/>
            </p:nvSpPr>
            <p:spPr>
              <a:xfrm>
                <a:off x="10636250" y="1341438"/>
                <a:ext cx="1556543" cy="3378200"/>
              </a:xfrm>
              <a:custGeom>
                <a:avLst/>
                <a:gdLst>
                  <a:gd name="connsiteX0" fmla="*/ 0 w 1556543"/>
                  <a:gd name="connsiteY0" fmla="*/ 0 h 3378200"/>
                  <a:gd name="connsiteX1" fmla="*/ 1547742 w 1556543"/>
                  <a:gd name="connsiteY1" fmla="*/ 0 h 3378200"/>
                  <a:gd name="connsiteX2" fmla="*/ 1547742 w 1556543"/>
                  <a:gd name="connsiteY2" fmla="*/ 90488 h 3378200"/>
                  <a:gd name="connsiteX3" fmla="*/ 95997 w 1556543"/>
                  <a:gd name="connsiteY3" fmla="*/ 90488 h 3378200"/>
                  <a:gd name="connsiteX4" fmla="*/ 95997 w 1556543"/>
                  <a:gd name="connsiteY4" fmla="*/ 3286125 h 3378200"/>
                  <a:gd name="connsiteX5" fmla="*/ 1556543 w 1556543"/>
                  <a:gd name="connsiteY5" fmla="*/ 3286125 h 3378200"/>
                  <a:gd name="connsiteX6" fmla="*/ 1556543 w 1556543"/>
                  <a:gd name="connsiteY6" fmla="*/ 3378200 h 3378200"/>
                  <a:gd name="connsiteX7" fmla="*/ 0 w 1556543"/>
                  <a:gd name="connsiteY7" fmla="*/ 3378200 h 3378200"/>
                  <a:gd name="connsiteX8" fmla="*/ 0 w 1556543"/>
                  <a:gd name="connsiteY8" fmla="*/ 0 h 337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6543" h="3378200">
                    <a:moveTo>
                      <a:pt x="0" y="0"/>
                    </a:moveTo>
                    <a:lnTo>
                      <a:pt x="1547742" y="0"/>
                    </a:lnTo>
                    <a:lnTo>
                      <a:pt x="1547742" y="90488"/>
                    </a:lnTo>
                    <a:lnTo>
                      <a:pt x="95997" y="90488"/>
                    </a:lnTo>
                    <a:lnTo>
                      <a:pt x="95997" y="3286125"/>
                    </a:lnTo>
                    <a:lnTo>
                      <a:pt x="1556543" y="3286125"/>
                    </a:lnTo>
                    <a:lnTo>
                      <a:pt x="1556543" y="3378200"/>
                    </a:lnTo>
                    <a:lnTo>
                      <a:pt x="0" y="3378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5" name="Freeform: Shape 194">
                <a:extLst>
                  <a:ext uri="{FF2B5EF4-FFF2-40B4-BE49-F238E27FC236}">
                    <a16:creationId xmlns:a16="http://schemas.microsoft.com/office/drawing/2014/main" id="{6EE82D75-7D96-4AE5-870E-117E8AE9A987}"/>
                  </a:ext>
                </a:extLst>
              </p:cNvPr>
              <p:cNvSpPr/>
              <p:nvPr/>
            </p:nvSpPr>
            <p:spPr>
              <a:xfrm>
                <a:off x="7732712" y="5299075"/>
                <a:ext cx="4456113" cy="698848"/>
              </a:xfrm>
              <a:custGeom>
                <a:avLst/>
                <a:gdLst>
                  <a:gd name="connsiteX0" fmla="*/ 0 w 4456113"/>
                  <a:gd name="connsiteY0" fmla="*/ 0 h 698848"/>
                  <a:gd name="connsiteX1" fmla="*/ 93549 w 4456113"/>
                  <a:gd name="connsiteY1" fmla="*/ 0 h 698848"/>
                  <a:gd name="connsiteX2" fmla="*/ 93549 w 4456113"/>
                  <a:gd name="connsiteY2" fmla="*/ 131763 h 698848"/>
                  <a:gd name="connsiteX3" fmla="*/ 3791938 w 4456113"/>
                  <a:gd name="connsiteY3" fmla="*/ 131763 h 698848"/>
                  <a:gd name="connsiteX4" fmla="*/ 4456113 w 4456113"/>
                  <a:gd name="connsiteY4" fmla="*/ 588370 h 698848"/>
                  <a:gd name="connsiteX5" fmla="*/ 4456113 w 4456113"/>
                  <a:gd name="connsiteY5" fmla="*/ 698848 h 698848"/>
                  <a:gd name="connsiteX6" fmla="*/ 3766132 w 4456113"/>
                  <a:gd name="connsiteY6" fmla="*/ 222250 h 698848"/>
                  <a:gd name="connsiteX7" fmla="*/ 0 w 4456113"/>
                  <a:gd name="connsiteY7" fmla="*/ 222250 h 698848"/>
                  <a:gd name="connsiteX8" fmla="*/ 0 w 4456113"/>
                  <a:gd name="connsiteY8" fmla="*/ 0 h 698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6113" h="698848">
                    <a:moveTo>
                      <a:pt x="0" y="0"/>
                    </a:moveTo>
                    <a:lnTo>
                      <a:pt x="93549" y="0"/>
                    </a:lnTo>
                    <a:lnTo>
                      <a:pt x="93549" y="131763"/>
                    </a:lnTo>
                    <a:lnTo>
                      <a:pt x="3791938" y="131763"/>
                    </a:lnTo>
                    <a:lnTo>
                      <a:pt x="4456113" y="588370"/>
                    </a:lnTo>
                    <a:lnTo>
                      <a:pt x="4456113" y="698848"/>
                    </a:lnTo>
                    <a:lnTo>
                      <a:pt x="3766132" y="222250"/>
                    </a:lnTo>
                    <a:lnTo>
                      <a:pt x="0" y="2222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9A8D692-12C2-42F2-88B4-5A9EA114D347}"/>
                  </a:ext>
                </a:extLst>
              </p:cNvPr>
              <p:cNvSpPr/>
              <p:nvPr/>
            </p:nvSpPr>
            <p:spPr>
              <a:xfrm>
                <a:off x="9931400" y="5738813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12B4C6B-1ABF-4A08-B4CA-D38322BBF54D}"/>
                  </a:ext>
                </a:extLst>
              </p:cNvPr>
              <p:cNvSpPr/>
              <p:nvPr/>
            </p:nvSpPr>
            <p:spPr>
              <a:xfrm>
                <a:off x="10990263" y="5738813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D959865-100C-44A1-8F18-F5A72A703100}"/>
                  </a:ext>
                </a:extLst>
              </p:cNvPr>
              <p:cNvSpPr/>
              <p:nvPr/>
            </p:nvSpPr>
            <p:spPr>
              <a:xfrm rot="5400000">
                <a:off x="10475119" y="5223670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08BEF-D6C0-4BD1-8412-877B4DBAF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325" y="1704975"/>
              <a:ext cx="3199210" cy="1763316"/>
            </a:xfrm>
            <a:prstGeom prst="rect">
              <a:avLst/>
            </a:prstGeom>
            <a:noFill/>
            <a:ln w="60325" cap="flat">
              <a:solidFill>
                <a:srgbClr val="00A64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 sz="135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0" name="Picture 19" descr="A picture containing monitor, computer, keyboard, table&#10;&#10;Description automatically generated">
              <a:extLst>
                <a:ext uri="{FF2B5EF4-FFF2-40B4-BE49-F238E27FC236}">
                  <a16:creationId xmlns:a16="http://schemas.microsoft.com/office/drawing/2014/main" id="{DC46C932-19EF-4690-AB35-D49ED58E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223" y="1796707"/>
              <a:ext cx="2332431" cy="1826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629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8153"/>
            <a:ext cx="11582400" cy="5021979"/>
          </a:xfrm>
        </p:spPr>
        <p:txBody>
          <a:bodyPr/>
          <a:lstStyle>
            <a:lvl1pPr marL="304792" indent="-228594">
              <a:buSzPct val="110000"/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</a:defRPr>
            </a:lvl1pPr>
            <a:lvl2pPr marL="609585" indent="-304792">
              <a:defRPr sz="3200">
                <a:solidFill>
                  <a:schemeClr val="tx1"/>
                </a:solidFill>
              </a:defRPr>
            </a:lvl2pPr>
            <a:lvl3pPr marL="836063" indent="-226478">
              <a:defRPr sz="2667">
                <a:solidFill>
                  <a:schemeClr val="tx1"/>
                </a:solidFill>
              </a:defRPr>
            </a:lvl3pPr>
            <a:lvl4pPr marL="1071007" indent="-234945">
              <a:defRPr sz="2400">
                <a:solidFill>
                  <a:schemeClr val="tx1"/>
                </a:solidFill>
              </a:defRPr>
            </a:lvl4pPr>
            <a:lvl5pPr marL="1297485" indent="-226478"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1" y="6448468"/>
            <a:ext cx="2472271" cy="365125"/>
          </a:xfrm>
        </p:spPr>
        <p:txBody>
          <a:bodyPr/>
          <a:lstStyle>
            <a:lvl1pPr>
              <a:defRPr sz="1600"/>
            </a:lvl1pPr>
          </a:lstStyle>
          <a:p>
            <a:fld id="{94F5A3C7-98EA-4310-98DB-576388075F66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0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32A3D4D7-2170-41A3-B880-00E013DFF58E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038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286605"/>
            <a:ext cx="11582400" cy="703996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93800"/>
            <a:ext cx="5689600" cy="5080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667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193800"/>
            <a:ext cx="5791200" cy="5080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667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017B-1767-4C05-8279-C189AA0C4571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96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04800" y="279400"/>
            <a:ext cx="11582400" cy="71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1995"/>
            <a:ext cx="5683795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605" y="2094962"/>
            <a:ext cx="5683795" cy="41788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201995"/>
            <a:ext cx="5651863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1" y="2133907"/>
            <a:ext cx="5651863" cy="41398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35E7-4C2F-476A-9D16-2A05DA165C60}" type="datetime1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21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484F-7D1D-4223-B4EB-4774EB72A1BF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310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596E-E238-44EA-B44A-E8BBAA7C1898}" type="datetime1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6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265CA693-E051-489F-AD60-4836BFF8D4C0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8153"/>
            <a:ext cx="11582400" cy="5021979"/>
          </a:xfrm>
        </p:spPr>
        <p:txBody>
          <a:bodyPr/>
          <a:lstStyle>
            <a:lvl1pPr marL="519113" indent="-442913">
              <a:buSzPct val="11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</a:defRPr>
            </a:lvl1pPr>
            <a:lvl2pPr marL="685800" indent="-381000"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</a:defRPr>
            </a:lvl2pPr>
            <a:lvl3pPr marL="836063" indent="-226478">
              <a:buFont typeface="Wingdings" panose="05000000000000000000" pitchFamily="2" charset="2"/>
              <a:buChar char="§"/>
              <a:defRPr sz="2667">
                <a:solidFill>
                  <a:schemeClr val="tx1"/>
                </a:solidFill>
              </a:defRPr>
            </a:lvl3pPr>
            <a:lvl4pPr marL="1071007" indent="-234945">
              <a:defRPr sz="2400">
                <a:solidFill>
                  <a:schemeClr val="tx1"/>
                </a:solidFill>
              </a:defRPr>
            </a:lvl4pPr>
            <a:lvl5pPr marL="1297485" indent="-226478"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1" y="6448468"/>
            <a:ext cx="2472271" cy="365125"/>
          </a:xfr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93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1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E5D39-2C70-49FC-8BEA-2C0469021ACB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00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4743-1993-4606-86DC-A30336869D0E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76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1"/>
            <a:ext cx="2628900" cy="57598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1"/>
            <a:ext cx="7734300" cy="5759899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1C26-1B82-4B05-B2A5-72C95E92D3BF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9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E636194-6CD7-4E33-BCC1-B8B023C80F22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70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286605"/>
            <a:ext cx="11582400" cy="703996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93800"/>
            <a:ext cx="5689600" cy="5080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667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193800"/>
            <a:ext cx="5791200" cy="5080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667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1B59-BAF3-4521-AFE5-F10C3E2C9939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58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04800" y="279400"/>
            <a:ext cx="115824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1995"/>
            <a:ext cx="5683795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605" y="2094962"/>
            <a:ext cx="5683795" cy="41788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201995"/>
            <a:ext cx="5651863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1" y="2133907"/>
            <a:ext cx="5651863" cy="41398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CE62-575E-4655-B525-D087C0352193}" type="datetime1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5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B460-6D87-49DC-A53A-48FDB8BA2DCB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6F81-E033-4665-8774-7128A244792E}" type="datetime1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1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9F28FB0A-6553-46F5-82E8-EC8B61555C30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2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1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23756-F29F-41B2-9EBD-75E4F940D107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" y="6334317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86605"/>
            <a:ext cx="11582400" cy="7039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0736"/>
            <a:ext cx="11582400" cy="50219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1" y="6442483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5176" y="64484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bg1"/>
                </a:solidFill>
              </a:defRPr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04800" y="1092200"/>
            <a:ext cx="1158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9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" y="6334317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86605"/>
            <a:ext cx="11582400" cy="7039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0736"/>
            <a:ext cx="11582400" cy="50219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1" y="6442483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fld id="{CB0D3A30-4813-421E-868B-5102825C77AE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5176" y="64484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bg1"/>
                </a:solidFill>
              </a:defRPr>
            </a:lvl1pPr>
          </a:lstStyle>
          <a:p>
            <a:fld id="{75B1DB82-35C9-4076-A5B8-0781B30E89E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04800" y="1092200"/>
            <a:ext cx="1158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25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ap1BLlKQxc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52.png"/><Relationship Id="rId9" Type="http://schemas.openxmlformats.org/officeDocument/2006/relationships/image" Target="../media/image5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4" Type="http://schemas.openxmlformats.org/officeDocument/2006/relationships/image" Target="../media/image5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data-science/what-the-hell-is-perceptron-626217814f5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TheOrganicChemistryTutor" TargetMode="External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0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earning.cs.cmu.edu/F25/document/slides/lec2.universal.pdf" TargetMode="External"/><Relationship Id="rId2" Type="http://schemas.openxmlformats.org/officeDocument/2006/relationships/hyperlink" Target="https://www.cs.cmu.edu/~bhiksha/courses/deeplearning/Spring.2019/www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55A-E307-452F-B33F-FD246998A834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4710903"/>
            <a:ext cx="12192000" cy="914400"/>
          </a:xfrm>
        </p:spPr>
        <p:txBody>
          <a:bodyPr anchor="ctr"/>
          <a:lstStyle/>
          <a:p>
            <a:pPr algn="ctr"/>
            <a:r>
              <a:rPr lang="en-US"/>
              <a:t>Introduction to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FDCC1-F224-4CE0-BFF9-820BC9DDD3A1}"/>
              </a:ext>
            </a:extLst>
          </p:cNvPr>
          <p:cNvSpPr txBox="1"/>
          <p:nvPr/>
        </p:nvSpPr>
        <p:spPr>
          <a:xfrm>
            <a:off x="2083324" y="5527402"/>
            <a:ext cx="7975075" cy="646331"/>
          </a:xfrm>
          <a:prstGeom prst="rect">
            <a:avLst/>
          </a:prstGeom>
          <a:solidFill>
            <a:srgbClr val="66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>
                <a:ea typeface="新細明體" pitchFamily="18" charset="-120"/>
              </a:rPr>
              <a:t>The slides are mostly adopted from material developed by:</a:t>
            </a:r>
          </a:p>
          <a:p>
            <a:pPr algn="ctr"/>
            <a:r>
              <a:rPr lang="en-US"/>
              <a:t>Dr. Aiman El-Maleh, KFUPM, COE Department</a:t>
            </a:r>
          </a:p>
        </p:txBody>
      </p:sp>
    </p:spTree>
    <p:extLst>
      <p:ext uri="{BB962C8B-B14F-4D97-AF65-F5344CB8AC3E}">
        <p14:creationId xmlns:p14="http://schemas.microsoft.com/office/powerpoint/2010/main" val="203148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254DF-BB8C-3106-1023-7289507B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9C0-C05C-0833-6B76-F2C27D20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Perceptron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5458EC-2892-E5A4-61EC-3885EB871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27" y="2249091"/>
            <a:ext cx="5924348" cy="2359818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1274109-C382-1AD2-68E6-F1C6F9EA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0D451-2D80-F8F1-CF5F-7F65F74B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C00D5E-266C-8D67-D81A-48C4E2210242}"/>
              </a:ext>
            </a:extLst>
          </p:cNvPr>
          <p:cNvGrpSpPr/>
          <p:nvPr/>
        </p:nvGrpSpPr>
        <p:grpSpPr>
          <a:xfrm>
            <a:off x="9620439" y="4893352"/>
            <a:ext cx="1885517" cy="1377708"/>
            <a:chOff x="7737044" y="5227723"/>
            <a:chExt cx="1885517" cy="137770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4A8492-5D95-2A8D-6B47-67C9176747A2}"/>
                </a:ext>
              </a:extLst>
            </p:cNvPr>
            <p:cNvSpPr/>
            <p:nvPr/>
          </p:nvSpPr>
          <p:spPr>
            <a:xfrm>
              <a:off x="7737044" y="5227723"/>
              <a:ext cx="4572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0C9204-E1A6-A2B0-0569-A0AEFD34D98B}"/>
                    </a:ext>
                  </a:extLst>
                </p:cNvPr>
                <p:cNvSpPr txBox="1"/>
                <p:nvPr/>
              </p:nvSpPr>
              <p:spPr>
                <a:xfrm>
                  <a:off x="7775400" y="5271657"/>
                  <a:ext cx="3804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0C9204-E1A6-A2B0-0569-A0AEFD34D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5400" y="5271657"/>
                  <a:ext cx="3804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34653F-56D8-73DC-B3BD-20799358603D}"/>
                    </a:ext>
                  </a:extLst>
                </p:cNvPr>
                <p:cNvSpPr txBox="1"/>
                <p:nvPr/>
              </p:nvSpPr>
              <p:spPr>
                <a:xfrm>
                  <a:off x="8338782" y="5268036"/>
                  <a:ext cx="4106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34653F-56D8-73DC-B3BD-207993586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8782" y="5268036"/>
                  <a:ext cx="41068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84B7D1-2F1C-2A79-095F-70470ECBA408}"/>
                </a:ext>
              </a:extLst>
            </p:cNvPr>
            <p:cNvSpPr/>
            <p:nvPr/>
          </p:nvSpPr>
          <p:spPr>
            <a:xfrm>
              <a:off x="8892554" y="5243645"/>
              <a:ext cx="4572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A1B35D-81C5-9603-7644-6142821C38F8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 flipV="1">
              <a:off x="9121154" y="5700845"/>
              <a:ext cx="0" cy="529358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9AB93AF-6B97-DA1C-184E-1937632FEDCA}"/>
                    </a:ext>
                  </a:extLst>
                </p:cNvPr>
                <p:cNvSpPr txBox="1"/>
                <p:nvPr/>
              </p:nvSpPr>
              <p:spPr>
                <a:xfrm>
                  <a:off x="8637483" y="6236099"/>
                  <a:ext cx="9850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9AB93AF-6B97-DA1C-184E-1937632FE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483" y="6236099"/>
                  <a:ext cx="98507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0D84E6A6-C229-DF52-516A-8324782571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6104" y="1091381"/>
            <a:ext cx="4653985" cy="5179679"/>
          </a:xfrm>
        </p:spPr>
      </p:pic>
    </p:spTree>
    <p:extLst>
      <p:ext uri="{BB962C8B-B14F-4D97-AF65-F5344CB8AC3E}">
        <p14:creationId xmlns:p14="http://schemas.microsoft.com/office/powerpoint/2010/main" val="314448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“Soft”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91821"/>
            <a:ext cx="5981700" cy="525438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Differentiable </a:t>
            </a:r>
            <a:r>
              <a:rPr lang="en-US">
                <a:solidFill>
                  <a:schemeClr val="accent6"/>
                </a:solidFill>
              </a:rPr>
              <a:t>Activation Functions </a:t>
            </a:r>
            <a:r>
              <a:rPr lang="en-US"/>
              <a:t>are often non-linear 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FF0000"/>
                </a:solidFill>
              </a:rPr>
              <a:t>The Activation Function </a:t>
            </a:r>
            <a:r>
              <a:rPr lang="en-US"/>
              <a:t>is used at the output which normalizes the output to a range of values and helps the network learn complex data </a:t>
            </a:r>
          </a:p>
          <a:p>
            <a:pPr>
              <a:lnSpc>
                <a:spcPct val="120000"/>
              </a:lnSpc>
            </a:pPr>
            <a:r>
              <a:rPr lang="en-US"/>
              <a:t>Examples of such functions are:</a:t>
            </a:r>
          </a:p>
          <a:p>
            <a:pPr lvl="1">
              <a:lnSpc>
                <a:spcPct val="120000"/>
              </a:lnSpc>
            </a:pPr>
            <a:r>
              <a:rPr lang="en-US"/>
              <a:t>Sigmoid</a:t>
            </a:r>
          </a:p>
          <a:p>
            <a:pPr lvl="1">
              <a:lnSpc>
                <a:spcPct val="120000"/>
              </a:lnSpc>
            </a:pPr>
            <a:r>
              <a:rPr lang="en-US"/>
              <a:t>tanh</a:t>
            </a:r>
          </a:p>
          <a:p>
            <a:pPr lvl="1">
              <a:lnSpc>
                <a:spcPct val="120000"/>
              </a:lnSpc>
            </a:pPr>
            <a:r>
              <a:rPr lang="en-US" err="1"/>
              <a:t>Softplus</a:t>
            </a:r>
            <a:endParaRPr lang="en-US"/>
          </a:p>
          <a:p>
            <a:pPr lvl="1">
              <a:lnSpc>
                <a:spcPct val="120000"/>
              </a:lnSpc>
            </a:pPr>
            <a:r>
              <a:rPr lang="en-US"/>
              <a:t>Rectifier(</a:t>
            </a:r>
            <a:r>
              <a:rPr lang="en-US" err="1"/>
              <a:t>Relu</a:t>
            </a:r>
            <a:r>
              <a:rPr lang="en-US"/>
              <a:t>)</a:t>
            </a:r>
          </a:p>
          <a:p>
            <a:pPr lvl="1">
              <a:lnSpc>
                <a:spcPct val="120000"/>
              </a:lnSpc>
            </a:pPr>
            <a:r>
              <a:rPr lang="en-US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249" t="10338" b="9498"/>
          <a:stretch/>
        </p:blipFill>
        <p:spPr>
          <a:xfrm>
            <a:off x="3410591" y="4475924"/>
            <a:ext cx="5359365" cy="1515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411" y="4475924"/>
            <a:ext cx="2251700" cy="1670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31A000-AE42-AAB2-6612-4EFB31F11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83" y="1826801"/>
            <a:ext cx="6298941" cy="244875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3438BE-DF8C-255A-89FA-23F64234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62A2E4D-ACA6-5804-E715-8F6956FEA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543797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882" y="1182137"/>
            <a:ext cx="3388086" cy="207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Multi-Layer Perceptron (MLP)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91821"/>
            <a:ext cx="7749838" cy="519467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/>
              <a:t>A network of </a:t>
            </a:r>
            <a:r>
              <a:rPr lang="en-US" err="1"/>
              <a:t>perceptrons</a:t>
            </a:r>
            <a:r>
              <a:rPr lang="en-US"/>
              <a:t> is generally layered (layer 1 → layer 2 → layer 3, etc.)</a:t>
            </a:r>
          </a:p>
          <a:p>
            <a:pPr>
              <a:lnSpc>
                <a:spcPct val="100000"/>
              </a:lnSpc>
            </a:pPr>
            <a:r>
              <a:rPr lang="en-US"/>
              <a:t>“</a:t>
            </a:r>
            <a:r>
              <a:rPr lang="en-US">
                <a:solidFill>
                  <a:srgbClr val="FF0000"/>
                </a:solidFill>
              </a:rPr>
              <a:t>depth</a:t>
            </a:r>
            <a:r>
              <a:rPr lang="en-US"/>
              <a:t>” in a network is the length of the longest path from a source to a sink</a:t>
            </a:r>
          </a:p>
          <a:p>
            <a:pPr>
              <a:lnSpc>
                <a:spcPct val="100000"/>
              </a:lnSpc>
            </a:pPr>
            <a:r>
              <a:rPr lang="en-US"/>
              <a:t>Inputs are real or Boolean stimuli</a:t>
            </a:r>
          </a:p>
          <a:p>
            <a:pPr>
              <a:lnSpc>
                <a:spcPct val="100000"/>
              </a:lnSpc>
            </a:pPr>
            <a:r>
              <a:rPr lang="en-US"/>
              <a:t>Outputs are real or Boolean values</a:t>
            </a:r>
          </a:p>
          <a:p>
            <a:pPr>
              <a:lnSpc>
                <a:spcPct val="100000"/>
              </a:lnSpc>
            </a:pPr>
            <a:r>
              <a:rPr lang="en-US"/>
              <a:t>Can have multiple outputs for a single input</a:t>
            </a:r>
          </a:p>
          <a:p>
            <a:pPr>
              <a:lnSpc>
                <a:spcPct val="100000"/>
              </a:lnSpc>
            </a:pPr>
            <a:r>
              <a:rPr lang="en-US"/>
              <a:t>“Deep” → Depth &gt; 2</a:t>
            </a:r>
          </a:p>
          <a:p>
            <a:pPr>
              <a:lnSpc>
                <a:spcPct val="100000"/>
              </a:lnSpc>
            </a:pPr>
            <a:r>
              <a:rPr lang="en-US"/>
              <a:t>All middle layers are called </a:t>
            </a:r>
            <a:r>
              <a:rPr lang="en-US">
                <a:solidFill>
                  <a:srgbClr val="FF0000"/>
                </a:solidFill>
              </a:rPr>
              <a:t>hidden 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386" y="3329164"/>
            <a:ext cx="2418772" cy="123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432" y="4752956"/>
            <a:ext cx="2802536" cy="1470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56375" y="4287416"/>
            <a:ext cx="11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Depth =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0646" y="5807416"/>
            <a:ext cx="11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Depth = 3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9D4F837-EFA6-8A34-EA36-F71E8D8E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12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3C6ECB5-D21B-748B-8E72-5189FFC0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2990270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34A07E-4FBE-5F7D-A40B-F8BEB94B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of Boolean logic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C61510-6827-FFDB-1381-4AC7E74CE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46321-361C-F00E-7514-FD66986C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9F410-165E-6501-8A39-BEBBC50E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8952E-9C3B-074A-8F60-307ADA55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3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Boolean Functions</a:t>
            </a:r>
            <a:endParaRPr lang="en-US">
              <a:solidFill>
                <a:srgbClr val="13426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dirty="0"/>
                  <a:t>Boolean functions are described by expressions that consist of: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Boolean constants: 0(false) and 1(true)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Boolean variables, such as: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/>
                  <a:t>, etc.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Boolean operators: AND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</m:oMath>
                </a14:m>
                <a:r>
                  <a:rPr lang="en-US" dirty="0"/>
                  <a:t>), OR (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), NOT (</a:t>
                </a:r>
                <a:r>
                  <a:rPr lang="en-US" b="1" dirty="0">
                    <a:solidFill>
                      <a:srgbClr val="FF0000"/>
                    </a:solidFill>
                    <a:latin typeface="Cambria" panose="02040503050406030204" pitchFamily="18" charset="0"/>
                    <a:sym typeface="Symbol" panose="05050102010706020507" pitchFamily="18" charset="2"/>
                  </a:rPr>
                  <a:t></a:t>
                </a:r>
                <a:r>
                  <a:rPr lang="en-US" dirty="0"/>
                  <a:t>), XOR(</a:t>
                </a:r>
                <a:r>
                  <a:rPr lang="zh-TW" altLang="en-US" b="1" dirty="0">
                    <a:solidFill>
                      <a:srgbClr val="FF0000"/>
                    </a:solidFill>
                    <a:latin typeface="Cambria" panose="02040503050406030204" pitchFamily="18" charset="0"/>
                    <a:sym typeface="Symbol" pitchFamily="18" charset="2"/>
                  </a:rPr>
                  <a:t></a:t>
                </a:r>
                <a:r>
                  <a:rPr lang="en-US" dirty="0"/>
                  <a:t>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Parentheses, which can be nested</a:t>
                </a:r>
              </a:p>
              <a:p>
                <a:r>
                  <a:rPr lang="en-US" dirty="0"/>
                  <a:t>Example: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𝑓</m:t>
                    </m:r>
                    <m:r>
                      <a:rPr lang="en-US" sz="2400" i="1" dirty="0">
                        <a:latin typeface="Cambria Math"/>
                      </a:rPr>
                      <m:t>=</m:t>
                    </m:r>
                    <m:r>
                      <a:rPr lang="en-US" sz="2400" i="1" dirty="0">
                        <a:latin typeface="Cambria Math"/>
                      </a:rPr>
                      <m:t>𝑥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FF0000"/>
                        </a:solidFill>
                        <a:sym typeface="Symbol" panose="05050102010706020507" pitchFamily="18" charset="2"/>
                      </a:rPr>
                      <m:t>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>
                            <a:latin typeface="Cambria Math"/>
                          </a:rPr>
                          <m:t>𝑦</m:t>
                        </m:r>
                        <m:r>
                          <a:rPr lang="en-US" sz="2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sym typeface="Symbol" panose="05050102010706020507" pitchFamily="18" charset="2"/>
                          </a:rPr>
                          <m:t>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𝑤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marL="76198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74" t="-3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479-6B97-4E1C-AE3F-752E5980EC47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DB82-35C9-4076-A5B8-0781B30E89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59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/>
                  <a:t>A truth table can represent a Boolean function</a:t>
                </a:r>
              </a:p>
              <a:p>
                <a:pPr lvl="1"/>
                <a:r>
                  <a:rPr lang="en-US" sz="2000"/>
                  <a:t>List all possible combinations of 0's and 1's assigned to variables</a:t>
                </a:r>
              </a:p>
              <a:p>
                <a:pPr>
                  <a:spcBef>
                    <a:spcPts val="1500"/>
                  </a:spcBef>
                </a:pPr>
                <a:r>
                  <a:rPr lang="en-US" sz="2400"/>
                  <a:t>The following truth tables define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𝑥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FF0000"/>
                        </a:solidFill>
                        <a:sym typeface="Symbol" panose="05050102010706020507" pitchFamily="18" charset="2"/>
                      </a:rPr>
                      <m:t></m:t>
                    </m:r>
                    <m:r>
                      <a:rPr lang="en-US" sz="2400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40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𝑥</m:t>
                    </m:r>
                    <m:r>
                      <a:rPr 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400"/>
                  <a:t>,</a:t>
                </a:r>
                <a:r>
                  <a:rPr lang="en-US" sz="2400" b="1">
                    <a:solidFill>
                      <a:srgbClr val="FF0000"/>
                    </a:solidFill>
                    <a:latin typeface="Cambria" panose="02040503050406030204" pitchFamily="18" charset="0"/>
                    <a:sym typeface="Symbol" panose="05050102010706020507" pitchFamily="18" charset="2"/>
                  </a:rPr>
                  <a:t></a:t>
                </a:r>
                <a:r>
                  <a:rPr lang="en-US" sz="2400" b="1">
                    <a:latin typeface="Cambria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𝑥</m:t>
                    </m:r>
                    <m:r>
                      <a:rPr lang="en-US" sz="24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/>
                  <a:t>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TW" altLang="en-US" sz="2400" b="1" dirty="0">
                        <a:latin typeface="Cambria" panose="02040503050406030204" pitchFamily="18" charset="0"/>
                        <a:sym typeface="Symbol" pitchFamily="18" charset="2"/>
                      </a:rPr>
                      <m:t></m:t>
                    </m:r>
                    <m:r>
                      <m:rPr>
                        <m:nor/>
                      </m:rPr>
                      <a:rPr lang="en-US" altLang="zh-TW" sz="2400" b="1" dirty="0">
                        <a:latin typeface="Cambria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sz="2400" i="1" dirty="0">
                        <a:latin typeface="Cambria Math"/>
                      </a:rPr>
                      <m:t>𝑦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7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28D1-870E-4820-85A9-BA4472EBBD37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DB82-35C9-4076-A5B8-0781B30E89E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4D358FB-8485-4DB5-FFCA-4CE2BD58F3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483328"/>
                  </p:ext>
                </p:extLst>
              </p:nvPr>
            </p:nvGraphicFramePr>
            <p:xfrm>
              <a:off x="876168" y="3497250"/>
              <a:ext cx="3212813" cy="2509808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070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17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04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995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</a:t>
                          </a:r>
                          <a:endParaRPr sz="2400" i="1"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905" algn="ctr">
                            <a:lnSpc>
                              <a:spcPct val="100000"/>
                            </a:lnSpc>
                          </a:pPr>
                          <a:r>
                            <a:rPr 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</a:t>
                          </a:r>
                          <a:endParaRPr sz="2400" i="1"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0000"/>
                            </a:lnSpc>
                          </a:pPr>
                          <a:r>
                            <a:rPr 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</m:oMath>
                          </a14:m>
                          <a:r>
                            <a:rPr 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q </a:t>
                          </a:r>
                          <a:endParaRPr lang="en-US" sz="2400" i="1"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9958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F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9959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890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F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9958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F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9974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T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4D358FB-8485-4DB5-FFCA-4CE2BD58F3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483328"/>
                  </p:ext>
                </p:extLst>
              </p:nvPr>
            </p:nvGraphicFramePr>
            <p:xfrm>
              <a:off x="876168" y="3497250"/>
              <a:ext cx="3212813" cy="2509808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070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17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04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995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</a:t>
                          </a:r>
                          <a:endParaRPr sz="2400" i="1"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905" algn="ctr">
                            <a:lnSpc>
                              <a:spcPct val="100000"/>
                            </a:lnSpc>
                          </a:pPr>
                          <a:r>
                            <a:rPr 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</a:t>
                          </a:r>
                          <a:endParaRPr sz="2400" i="1"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200568" t="-4878" r="-1705" b="-4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9958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F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9959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890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F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9958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F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9974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T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E8C2BCE-6D42-4D76-89A3-325D97AD5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6325619"/>
                  </p:ext>
                </p:extLst>
              </p:nvPr>
            </p:nvGraphicFramePr>
            <p:xfrm>
              <a:off x="4489593" y="3497250"/>
              <a:ext cx="3212813" cy="2509808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070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17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04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995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</a:t>
                          </a:r>
                          <a:endParaRPr sz="2400" i="1"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905" algn="ctr">
                            <a:lnSpc>
                              <a:spcPct val="100000"/>
                            </a:lnSpc>
                          </a:pPr>
                          <a:r>
                            <a:rPr 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q</a:t>
                          </a:r>
                          <a:endParaRPr sz="2400" i="1"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0000"/>
                            </a:lnSpc>
                          </a:pPr>
                          <a:r>
                            <a:rPr 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q </a:t>
                          </a:r>
                          <a:endParaRPr lang="en-US" sz="2400" i="1"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9958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F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9959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890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T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9958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T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9974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T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E8C2BCE-6D42-4D76-89A3-325D97AD53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6325619"/>
                  </p:ext>
                </p:extLst>
              </p:nvPr>
            </p:nvGraphicFramePr>
            <p:xfrm>
              <a:off x="4489593" y="3497250"/>
              <a:ext cx="3212813" cy="2509808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070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17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04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995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</a:t>
                          </a:r>
                          <a:endParaRPr sz="2400" i="1"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905" algn="ctr">
                            <a:lnSpc>
                              <a:spcPct val="100000"/>
                            </a:lnSpc>
                          </a:pPr>
                          <a:r>
                            <a:rPr lang="en-US" sz="2400" i="1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a:t>q</a:t>
                          </a:r>
                          <a:endParaRPr sz="2400" i="1"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200568" t="-4878" r="-1705" b="-4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9958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F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9959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890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T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9958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F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T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9974">
                    <a:tc>
                      <a:txBody>
                        <a:bodyPr/>
                        <a:lstStyle/>
                        <a:p>
                          <a:pPr marR="635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270" algn="ctr">
                            <a:lnSpc>
                              <a:spcPct val="100000"/>
                            </a:lnSpc>
                          </a:pPr>
                          <a:r>
                            <a:rPr lang="en-US" altLang="en-US" sz="2400"/>
                            <a:t>T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8255" algn="ctr">
                            <a:lnSpc>
                              <a:spcPct val="100000"/>
                            </a:lnSpc>
                          </a:pPr>
                          <a:r>
                            <a:rPr lang="en-US" sz="2400" b="1">
                              <a:latin typeface="+mn-lt"/>
                              <a:cs typeface="Arial"/>
                            </a:rPr>
                            <a:t>T</a:t>
                          </a:r>
                          <a:endParaRPr sz="2400" b="1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068BFF-D04F-5922-6DC5-F4F8C0BC5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032171"/>
              </p:ext>
            </p:extLst>
          </p:nvPr>
        </p:nvGraphicFramePr>
        <p:xfrm>
          <a:off x="7868024" y="3497250"/>
          <a:ext cx="3371850" cy="25098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23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4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9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US" sz="2400" i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</a:t>
                      </a:r>
                      <a:endParaRPr sz="2400" i="1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en-US" sz="2400" i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</a:t>
                      </a:r>
                      <a:endParaRPr sz="2400" i="1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</a:t>
                      </a:r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altLang="en-US" sz="2400" b="1">
                          <a:latin typeface="Cambria" panose="02040503050406030204" pitchFamily="18" charset="0"/>
                          <a:sym typeface="Symbol" panose="05050102010706020507" pitchFamily="18" charset="2"/>
                        </a:rPr>
                        <a:t> </a:t>
                      </a:r>
                      <a:r>
                        <a:rPr lang="en-US" sz="2400" i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</a:t>
                      </a:r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endParaRPr lang="en-US" sz="24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958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lang="en-US" altLang="en-US" sz="2400"/>
                        <a:t>F</a:t>
                      </a:r>
                      <a:endParaRPr sz="2400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US" altLang="en-US" sz="2400"/>
                        <a:t>F</a:t>
                      </a:r>
                      <a:endParaRPr sz="2400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lang="en-US" sz="2400" b="1">
                          <a:latin typeface="+mn-lt"/>
                          <a:cs typeface="Arial"/>
                        </a:rPr>
                        <a:t>F</a:t>
                      </a:r>
                      <a:endParaRPr sz="2400" b="1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959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lang="en-US" altLang="en-US" sz="2400"/>
                        <a:t>F</a:t>
                      </a:r>
                      <a:endParaRPr sz="2400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US" altLang="en-US" sz="2400"/>
                        <a:t>T</a:t>
                      </a:r>
                      <a:endParaRPr sz="2400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lang="en-US" sz="2400" b="1">
                          <a:latin typeface="+mn-lt"/>
                          <a:cs typeface="Arial"/>
                        </a:rPr>
                        <a:t>T</a:t>
                      </a:r>
                      <a:endParaRPr sz="2400" b="1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958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lang="en-US" altLang="en-US" sz="2400"/>
                        <a:t>T</a:t>
                      </a:r>
                      <a:endParaRPr sz="2400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US" altLang="en-US" sz="2400"/>
                        <a:t>F</a:t>
                      </a:r>
                      <a:endParaRPr sz="2400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lang="en-US" sz="2400" b="1">
                          <a:latin typeface="+mn-lt"/>
                          <a:cs typeface="Arial"/>
                        </a:rPr>
                        <a:t>T</a:t>
                      </a:r>
                      <a:endParaRPr sz="2400" b="1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97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lang="en-US" altLang="en-US" sz="2400"/>
                        <a:t>T</a:t>
                      </a:r>
                      <a:endParaRPr sz="2400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US" altLang="en-US" sz="2400"/>
                        <a:t>T</a:t>
                      </a:r>
                      <a:endParaRPr sz="2400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lang="en-US" sz="2400" b="1">
                          <a:latin typeface="+mn-lt"/>
                          <a:cs typeface="Arial"/>
                        </a:rPr>
                        <a:t>F</a:t>
                      </a:r>
                      <a:endParaRPr sz="2400" b="1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826F8D9-AA03-8B6B-CA7A-7D7DA3F91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605229"/>
              </p:ext>
            </p:extLst>
          </p:nvPr>
        </p:nvGraphicFramePr>
        <p:xfrm>
          <a:off x="9284227" y="1285746"/>
          <a:ext cx="1955647" cy="186759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29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25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US" sz="2400" i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</a:t>
                      </a:r>
                      <a:endParaRPr sz="2400" i="1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>
                          <a:effectLst/>
                          <a:latin typeface="Cambria" panose="020405030504060302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sz="2400" i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 </a:t>
                      </a:r>
                      <a:endParaRPr lang="en-US" sz="2400" i="1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53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lang="en-US" altLang="en-US" sz="2400"/>
                        <a:t>F</a:t>
                      </a:r>
                      <a:endParaRPr sz="2400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lang="en-US" altLang="en-US" sz="2400" b="1"/>
                        <a:t>T</a:t>
                      </a:r>
                      <a:endParaRPr lang="en-US" sz="2400" b="1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532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lang="en-US" altLang="en-US" sz="2400"/>
                        <a:t>T</a:t>
                      </a:r>
                      <a:endParaRPr sz="2400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lang="en-US" altLang="en-US" sz="2400" b="1"/>
                        <a:t>F</a:t>
                      </a:r>
                      <a:endParaRPr sz="2400" b="1"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534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/>
                  <a:t>AND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</m:oMath>
                </a14:m>
                <a:r>
                  <a:rPr lang="en-US" b="1"/>
                  <a:t>)</a:t>
                </a:r>
                <a:r>
                  <a:rPr lang="en-US"/>
                  <a:t> Truth Table Examples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53" t="-22414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97A33F5-1D68-4D53-A3DC-44F0F05A3B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64474" y="2332570"/>
              <a:ext cx="1396535" cy="1714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0597">
                      <a:extLst>
                        <a:ext uri="{9D8B030D-6E8A-4147-A177-3AD203B41FA5}">
                          <a16:colId xmlns:a16="http://schemas.microsoft.com/office/drawing/2014/main" val="3065536435"/>
                        </a:ext>
                      </a:extLst>
                    </a:gridCol>
                    <a:gridCol w="477969">
                      <a:extLst>
                        <a:ext uri="{9D8B030D-6E8A-4147-A177-3AD203B41FA5}">
                          <a16:colId xmlns:a16="http://schemas.microsoft.com/office/drawing/2014/main" val="2034239161"/>
                        </a:ext>
                      </a:extLst>
                    </a:gridCol>
                    <a:gridCol w="477969">
                      <a:extLst>
                        <a:ext uri="{9D8B030D-6E8A-4147-A177-3AD203B41FA5}">
                          <a16:colId xmlns:a16="http://schemas.microsoft.com/office/drawing/2014/main" val="1354784550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/>
                        <a:p>
                          <a:r>
                            <a:rPr lang="en-US" altLang="zh-TW" sz="18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80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1</a:t>
                          </a:r>
                          <a:endParaRPr lang="en-US" sz="18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8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2</a:t>
                          </a:r>
                          <a:endParaRPr lang="en-US" sz="18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</m:oMath>
                            </m:oMathPara>
                          </a14:m>
                          <a:endParaRPr lang="en-US" sz="18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564980568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435485816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8874924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1962467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20811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97A33F5-1D68-4D53-A3DC-44F0F05A3B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64474" y="2332570"/>
              <a:ext cx="1396535" cy="1714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0597">
                      <a:extLst>
                        <a:ext uri="{9D8B030D-6E8A-4147-A177-3AD203B41FA5}">
                          <a16:colId xmlns:a16="http://schemas.microsoft.com/office/drawing/2014/main" val="3065536435"/>
                        </a:ext>
                      </a:extLst>
                    </a:gridCol>
                    <a:gridCol w="477969">
                      <a:extLst>
                        <a:ext uri="{9D8B030D-6E8A-4147-A177-3AD203B41FA5}">
                          <a16:colId xmlns:a16="http://schemas.microsoft.com/office/drawing/2014/main" val="2034239161"/>
                        </a:ext>
                      </a:extLst>
                    </a:gridCol>
                    <a:gridCol w="477969">
                      <a:extLst>
                        <a:ext uri="{9D8B030D-6E8A-4147-A177-3AD203B41FA5}">
                          <a16:colId xmlns:a16="http://schemas.microsoft.com/office/drawing/2014/main" val="1354784550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/>
                        <a:p>
                          <a:r>
                            <a:rPr lang="en-US" altLang="zh-TW" sz="18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80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1</a:t>
                          </a:r>
                          <a:endParaRPr lang="en-US" sz="18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8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2</a:t>
                          </a:r>
                          <a:endParaRPr lang="en-US" sz="18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92405" t="-14286" r="-5063" b="-433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4980568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435485816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8874924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1962467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208117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D422269-F230-4893-B44E-CD5712A7694A}"/>
              </a:ext>
            </a:extLst>
          </p:cNvPr>
          <p:cNvSpPr/>
          <p:nvPr/>
        </p:nvSpPr>
        <p:spPr>
          <a:xfrm>
            <a:off x="863920" y="4119586"/>
            <a:ext cx="1913152" cy="444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100">
                <a:solidFill>
                  <a:srgbClr val="00A64E"/>
                </a:solidFill>
                <a:latin typeface="Cambria" panose="02040503050406030204" pitchFamily="18" charset="0"/>
                <a:ea typeface="新細明體" pitchFamily="18" charset="-120"/>
              </a:rPr>
              <a:t># rows = 2</a:t>
            </a:r>
            <a:r>
              <a:rPr lang="en-US" altLang="zh-TW" sz="2100" baseline="30000">
                <a:solidFill>
                  <a:srgbClr val="00A64E"/>
                </a:solidFill>
                <a:latin typeface="Cambria" panose="02040503050406030204" pitchFamily="18" charset="0"/>
                <a:ea typeface="新細明體" pitchFamily="18" charset="-120"/>
              </a:rPr>
              <a:t>2</a:t>
            </a:r>
            <a:r>
              <a:rPr lang="en-US" altLang="zh-TW" sz="2100">
                <a:solidFill>
                  <a:srgbClr val="00A64E"/>
                </a:solidFill>
                <a:latin typeface="Cambria" panose="02040503050406030204" pitchFamily="18" charset="0"/>
                <a:ea typeface="新細明體" pitchFamily="18" charset="-120"/>
              </a:rPr>
              <a:t> = 4</a:t>
            </a:r>
            <a:endParaRPr lang="en-US" sz="2100">
              <a:solidFill>
                <a:srgbClr val="00A64E"/>
              </a:solidFill>
              <a:latin typeface="Cambria" panose="02040503050406030204" pitchFamily="18" charset="0"/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24F1C33-0753-4F3D-9851-AAEDC61F3E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72247" y="1779089"/>
              <a:ext cx="1527372" cy="26898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3341">
                      <a:extLst>
                        <a:ext uri="{9D8B030D-6E8A-4147-A177-3AD203B41FA5}">
                          <a16:colId xmlns:a16="http://schemas.microsoft.com/office/drawing/2014/main" val="2780090462"/>
                        </a:ext>
                      </a:extLst>
                    </a:gridCol>
                    <a:gridCol w="373225">
                      <a:extLst>
                        <a:ext uri="{9D8B030D-6E8A-4147-A177-3AD203B41FA5}">
                          <a16:colId xmlns:a16="http://schemas.microsoft.com/office/drawing/2014/main" val="3177118586"/>
                        </a:ext>
                      </a:extLst>
                    </a:gridCol>
                    <a:gridCol w="380403">
                      <a:extLst>
                        <a:ext uri="{9D8B030D-6E8A-4147-A177-3AD203B41FA5}">
                          <a16:colId xmlns:a16="http://schemas.microsoft.com/office/drawing/2014/main" val="3064314907"/>
                        </a:ext>
                      </a:extLst>
                    </a:gridCol>
                    <a:gridCol w="380403">
                      <a:extLst>
                        <a:ext uri="{9D8B030D-6E8A-4147-A177-3AD203B41FA5}">
                          <a16:colId xmlns:a16="http://schemas.microsoft.com/office/drawing/2014/main" val="504307059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1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2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3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</m:oMath>
                            </m:oMathPara>
                          </a14:m>
                          <a:endParaRPr lang="en-US" sz="16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354149712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1829653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3750230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75303747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93532745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41186023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95508068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7380382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1676218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24F1C33-0753-4F3D-9851-AAEDC61F3E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72247" y="1779089"/>
              <a:ext cx="1527372" cy="26898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3341">
                      <a:extLst>
                        <a:ext uri="{9D8B030D-6E8A-4147-A177-3AD203B41FA5}">
                          <a16:colId xmlns:a16="http://schemas.microsoft.com/office/drawing/2014/main" val="2780090462"/>
                        </a:ext>
                      </a:extLst>
                    </a:gridCol>
                    <a:gridCol w="373225">
                      <a:extLst>
                        <a:ext uri="{9D8B030D-6E8A-4147-A177-3AD203B41FA5}">
                          <a16:colId xmlns:a16="http://schemas.microsoft.com/office/drawing/2014/main" val="3177118586"/>
                        </a:ext>
                      </a:extLst>
                    </a:gridCol>
                    <a:gridCol w="380403">
                      <a:extLst>
                        <a:ext uri="{9D8B030D-6E8A-4147-A177-3AD203B41FA5}">
                          <a16:colId xmlns:a16="http://schemas.microsoft.com/office/drawing/2014/main" val="3064314907"/>
                        </a:ext>
                      </a:extLst>
                    </a:gridCol>
                    <a:gridCol w="380403">
                      <a:extLst>
                        <a:ext uri="{9D8B030D-6E8A-4147-A177-3AD203B41FA5}">
                          <a16:colId xmlns:a16="http://schemas.microsoft.com/office/drawing/2014/main" val="504307059"/>
                        </a:ext>
                      </a:extLst>
                    </a:gridCol>
                  </a:tblGrid>
                  <a:tr h="312420"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1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2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3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301587" t="-5882" r="-6349" b="-7921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4149712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1829653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3750230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75303747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93532745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41186023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95508068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7380382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1676218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74DACB3-9EC6-48A1-8A0B-65DE6DF375A5}"/>
              </a:ext>
            </a:extLst>
          </p:cNvPr>
          <p:cNvSpPr/>
          <p:nvPr/>
        </p:nvSpPr>
        <p:spPr>
          <a:xfrm>
            <a:off x="4086466" y="4564003"/>
            <a:ext cx="1913152" cy="444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100">
                <a:solidFill>
                  <a:srgbClr val="00A64E"/>
                </a:solidFill>
                <a:latin typeface="Cambria" panose="02040503050406030204" pitchFamily="18" charset="0"/>
                <a:ea typeface="新細明體" pitchFamily="18" charset="-120"/>
              </a:rPr>
              <a:t># rows = 2</a:t>
            </a:r>
            <a:r>
              <a:rPr lang="en-US" altLang="zh-TW" sz="2100" baseline="30000">
                <a:solidFill>
                  <a:srgbClr val="00A64E"/>
                </a:solidFill>
                <a:latin typeface="Cambria" panose="02040503050406030204" pitchFamily="18" charset="0"/>
                <a:ea typeface="新細明體" pitchFamily="18" charset="-120"/>
              </a:rPr>
              <a:t>3</a:t>
            </a:r>
            <a:r>
              <a:rPr lang="en-US" altLang="zh-TW" sz="2100">
                <a:solidFill>
                  <a:srgbClr val="00A64E"/>
                </a:solidFill>
                <a:latin typeface="Cambria" panose="02040503050406030204" pitchFamily="18" charset="0"/>
                <a:ea typeface="新細明體" pitchFamily="18" charset="-120"/>
              </a:rPr>
              <a:t> = 8</a:t>
            </a:r>
            <a:endParaRPr lang="en-US" sz="2100">
              <a:solidFill>
                <a:srgbClr val="00A64E"/>
              </a:solidFill>
              <a:latin typeface="Cambria" panose="02040503050406030204" pitchFamily="18" charset="0"/>
              <a:ea typeface="新細明體" pitchFamily="18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0639A9-9150-40D7-B488-0A12ABE1BBED}"/>
              </a:ext>
            </a:extLst>
          </p:cNvPr>
          <p:cNvSpPr/>
          <p:nvPr/>
        </p:nvSpPr>
        <p:spPr>
          <a:xfrm>
            <a:off x="9514518" y="3480060"/>
            <a:ext cx="2042995" cy="444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100">
                <a:solidFill>
                  <a:srgbClr val="00A64E"/>
                </a:solidFill>
                <a:latin typeface="Cambria" panose="02040503050406030204" pitchFamily="18" charset="0"/>
                <a:ea typeface="新細明體" pitchFamily="18" charset="-120"/>
              </a:rPr>
              <a:t># rows = 2</a:t>
            </a:r>
            <a:r>
              <a:rPr lang="en-US" altLang="zh-TW" sz="2100" baseline="30000">
                <a:solidFill>
                  <a:srgbClr val="00A64E"/>
                </a:solidFill>
                <a:latin typeface="Cambria" panose="02040503050406030204" pitchFamily="18" charset="0"/>
                <a:ea typeface="新細明體" pitchFamily="18" charset="-120"/>
              </a:rPr>
              <a:t>4 </a:t>
            </a:r>
            <a:r>
              <a:rPr lang="en-US" altLang="zh-TW" sz="2100">
                <a:solidFill>
                  <a:srgbClr val="00A64E"/>
                </a:solidFill>
                <a:latin typeface="Cambria" panose="02040503050406030204" pitchFamily="18" charset="0"/>
                <a:ea typeface="新細明體" pitchFamily="18" charset="-120"/>
              </a:rPr>
              <a:t>= 16</a:t>
            </a:r>
            <a:endParaRPr lang="en-US" sz="2100">
              <a:solidFill>
                <a:srgbClr val="00A64E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C0DE927-44E6-45F8-9327-198A30C0521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24070" y="1176239"/>
              <a:ext cx="1694035" cy="506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807">
                      <a:extLst>
                        <a:ext uri="{9D8B030D-6E8A-4147-A177-3AD203B41FA5}">
                          <a16:colId xmlns:a16="http://schemas.microsoft.com/office/drawing/2014/main" val="2780090462"/>
                        </a:ext>
                      </a:extLst>
                    </a:gridCol>
                    <a:gridCol w="338807">
                      <a:extLst>
                        <a:ext uri="{9D8B030D-6E8A-4147-A177-3AD203B41FA5}">
                          <a16:colId xmlns:a16="http://schemas.microsoft.com/office/drawing/2014/main" val="3177118586"/>
                        </a:ext>
                      </a:extLst>
                    </a:gridCol>
                    <a:gridCol w="338807">
                      <a:extLst>
                        <a:ext uri="{9D8B030D-6E8A-4147-A177-3AD203B41FA5}">
                          <a16:colId xmlns:a16="http://schemas.microsoft.com/office/drawing/2014/main" val="3064314907"/>
                        </a:ext>
                      </a:extLst>
                    </a:gridCol>
                    <a:gridCol w="338807">
                      <a:extLst>
                        <a:ext uri="{9D8B030D-6E8A-4147-A177-3AD203B41FA5}">
                          <a16:colId xmlns:a16="http://schemas.microsoft.com/office/drawing/2014/main" val="4058391200"/>
                        </a:ext>
                      </a:extLst>
                    </a:gridCol>
                    <a:gridCol w="338807">
                      <a:extLst>
                        <a:ext uri="{9D8B030D-6E8A-4147-A177-3AD203B41FA5}">
                          <a16:colId xmlns:a16="http://schemas.microsoft.com/office/drawing/2014/main" val="3945227538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1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2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3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4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</m:oMath>
                            </m:oMathPara>
                          </a14:m>
                          <a:endParaRPr lang="en-US" sz="16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354149712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1829653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3750230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75303747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93532745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41186023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95508068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7380382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16762189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413403414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643935323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76791744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96371929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53444584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9695893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4537364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22891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C0DE927-44E6-45F8-9327-198A30C0521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24070" y="1176239"/>
              <a:ext cx="1694035" cy="506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807">
                      <a:extLst>
                        <a:ext uri="{9D8B030D-6E8A-4147-A177-3AD203B41FA5}">
                          <a16:colId xmlns:a16="http://schemas.microsoft.com/office/drawing/2014/main" val="2780090462"/>
                        </a:ext>
                      </a:extLst>
                    </a:gridCol>
                    <a:gridCol w="338807">
                      <a:extLst>
                        <a:ext uri="{9D8B030D-6E8A-4147-A177-3AD203B41FA5}">
                          <a16:colId xmlns:a16="http://schemas.microsoft.com/office/drawing/2014/main" val="3177118586"/>
                        </a:ext>
                      </a:extLst>
                    </a:gridCol>
                    <a:gridCol w="338807">
                      <a:extLst>
                        <a:ext uri="{9D8B030D-6E8A-4147-A177-3AD203B41FA5}">
                          <a16:colId xmlns:a16="http://schemas.microsoft.com/office/drawing/2014/main" val="3064314907"/>
                        </a:ext>
                      </a:extLst>
                    </a:gridCol>
                    <a:gridCol w="338807">
                      <a:extLst>
                        <a:ext uri="{9D8B030D-6E8A-4147-A177-3AD203B41FA5}">
                          <a16:colId xmlns:a16="http://schemas.microsoft.com/office/drawing/2014/main" val="4058391200"/>
                        </a:ext>
                      </a:extLst>
                    </a:gridCol>
                    <a:gridCol w="338807">
                      <a:extLst>
                        <a:ext uri="{9D8B030D-6E8A-4147-A177-3AD203B41FA5}">
                          <a16:colId xmlns:a16="http://schemas.microsoft.com/office/drawing/2014/main" val="3945227538"/>
                        </a:ext>
                      </a:extLst>
                    </a:gridCol>
                  </a:tblGrid>
                  <a:tr h="312420"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1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2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3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500" i="1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p</a:t>
                          </a:r>
                          <a:r>
                            <a:rPr lang="en-US" altLang="zh-TW" sz="1500" i="0" baseline="-25000">
                              <a:latin typeface="Cambria" panose="02040503050406030204" pitchFamily="18" charset="0"/>
                              <a:ea typeface="新細明體" pitchFamily="18" charset="-120"/>
                            </a:rPr>
                            <a:t>4</a:t>
                          </a:r>
                          <a:endParaRPr lang="en-US" sz="1500">
                            <a:latin typeface="Cambria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6"/>
                          <a:stretch>
                            <a:fillRect l="-398214" t="-5882" r="-8929" b="-15568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4149712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91829653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3750230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75303747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93532745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441186023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95508068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7380382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16762189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413403414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643935323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76791744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96371929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53444584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96958936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F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4537364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500">
                              <a:latin typeface="Cambria" panose="02040503050406030204" pitchFamily="18" charset="0"/>
                            </a:rPr>
                            <a:t>T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22891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6B262-8FF3-4985-BF14-0158C1C91C9D}" type="datetime1">
              <a:rPr lang="en-US" smtClean="0"/>
              <a:t>10/9/2025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DB82-35C9-4076-A5B8-0781B30E89ED}" type="slidenum">
              <a:rPr lang="en-US" smtClean="0"/>
              <a:t>16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3187" y="5548531"/>
            <a:ext cx="6842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00CC"/>
                </a:solidFill>
              </a:rPr>
              <a:t>Generally, # rows = 2</a:t>
            </a:r>
            <a:r>
              <a:rPr lang="en-US" sz="2000" baseline="30000">
                <a:solidFill>
                  <a:srgbClr val="0000CC"/>
                </a:solidFill>
              </a:rPr>
              <a:t>n</a:t>
            </a:r>
            <a:r>
              <a:rPr lang="en-US" sz="2000">
                <a:solidFill>
                  <a:srgbClr val="0000CC"/>
                </a:solidFill>
              </a:rPr>
              <a:t>, where n is the number of input variables </a:t>
            </a:r>
          </a:p>
        </p:txBody>
      </p:sp>
    </p:spTree>
    <p:extLst>
      <p:ext uri="{BB962C8B-B14F-4D97-AF65-F5344CB8AC3E}">
        <p14:creationId xmlns:p14="http://schemas.microsoft.com/office/powerpoint/2010/main" val="408933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itchFamily="18" charset="-120"/>
              </a:rPr>
              <a:t>Nested Boolean Expressions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161521"/>
                <a:ext cx="7656946" cy="514691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/>
                  <a:t>A </a:t>
                </a:r>
                <a:r>
                  <a:rPr lang="en-US" sz="3000" dirty="0">
                    <a:solidFill>
                      <a:srgbClr val="C00000"/>
                    </a:solidFill>
                  </a:rPr>
                  <a:t>nested</a:t>
                </a:r>
                <a:r>
                  <a:rPr lang="en-US" sz="3000" dirty="0"/>
                  <a:t> Boolean expression is constructed using several Boolean variables connected with the operators: AND, OR, NOT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000" dirty="0"/>
                  <a:t>where parentheses are used to group sub-expressions</a:t>
                </a:r>
              </a:p>
              <a:p>
                <a:pPr marL="76198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000" dirty="0"/>
              </a:p>
              <a:p>
                <a:pPr lvl="1"/>
                <a:r>
                  <a:rPr lang="en-US" sz="3000" b="1" dirty="0"/>
                  <a:t>Example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sz="2600" b="1" i="1" dirty="0"/>
                  <a:t>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600" b="1" i="1" dirty="0"/>
                  <a:t> (g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2600" b="1" i="1" dirty="0"/>
                  <a:t> s)</a:t>
                </a:r>
                <a:r>
                  <a:rPr lang="en-US" sz="2600" dirty="0"/>
                  <a:t> is a Boolean expression that would mean something different than </a:t>
                </a:r>
                <a:r>
                  <a:rPr lang="en-US" sz="2600" b="1" i="1" dirty="0"/>
                  <a:t>(f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600" b="1" i="1" dirty="0"/>
                  <a:t> g)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2600" b="1" i="1" dirty="0"/>
                  <a:t> s</a:t>
                </a:r>
                <a:endParaRPr lang="en-US" sz="2600" dirty="0"/>
              </a:p>
              <a:p>
                <a:pPr lvl="2"/>
                <a:r>
                  <a:rPr lang="en-US" sz="2600" b="1" i="1" dirty="0"/>
                  <a:t>f</a:t>
                </a:r>
                <a:r>
                  <a:rPr lang="en-US" altLang="zh-TW" sz="2600" b="1" i="1" dirty="0">
                    <a:ea typeface="新細明體" pitchFamily="18" charset="-120"/>
                    <a:sym typeface="Symbol" pitchFamily="18" charset="2"/>
                  </a:rPr>
                  <a:t> </a:t>
                </a:r>
                <a:r>
                  <a:rPr lang="en-US" altLang="zh-TW" sz="2600" dirty="0">
                    <a:ea typeface="新細明體" pitchFamily="18" charset="-120"/>
                    <a:sym typeface="Symbol" pitchFamily="18" charset="2"/>
                  </a:rPr>
                  <a:t>∨</a:t>
                </a:r>
                <a:r>
                  <a:rPr lang="en-US" altLang="zh-TW" sz="2600" b="1" dirty="0">
                    <a:cs typeface="Arial"/>
                    <a:sym typeface="Symbol" pitchFamily="18" charset="2"/>
                  </a:rPr>
                  <a:t> </a:t>
                </a:r>
                <a:r>
                  <a:rPr lang="en-US" sz="2600" b="1" i="1" dirty="0"/>
                  <a:t>g </a:t>
                </a:r>
                <a14:m>
                  <m:oMath xmlns:m="http://schemas.openxmlformats.org/officeDocument/2006/math">
                    <m:r>
                      <a:rPr lang="en-US" sz="2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2600" b="1" i="1" dirty="0"/>
                  <a:t> s </a:t>
                </a:r>
                <a:r>
                  <a:rPr lang="en-US" sz="2600" dirty="0"/>
                  <a:t>would be ambiguous (</a:t>
                </a:r>
                <a:r>
                  <a:rPr lang="en-US" sz="2600" dirty="0">
                    <a:solidFill>
                      <a:srgbClr val="0000CC"/>
                    </a:solidFill>
                  </a:rPr>
                  <a:t>if operator precedence rules are not used</a:t>
                </a:r>
                <a:r>
                  <a:rPr lang="en-US" sz="2600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TW" sz="2800" dirty="0">
                  <a:sym typeface="Symbol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TW" sz="2800" dirty="0">
                    <a:sym typeface="Symbol" pitchFamily="18" charset="2"/>
                  </a:rPr>
                  <a:t>By convention, the “</a:t>
                </a:r>
                <a:r>
                  <a:rPr lang="en-US" altLang="zh-TW" sz="2800" dirty="0"/>
                  <a:t>¬” operator has </a:t>
                </a:r>
                <a:r>
                  <a:rPr lang="en-US" altLang="zh-TW" sz="2800" i="1" dirty="0"/>
                  <a:t>precedence</a:t>
                </a:r>
                <a:r>
                  <a:rPr lang="en-US" altLang="zh-TW" sz="2800" dirty="0"/>
                  <a:t> over both “</a:t>
                </a:r>
                <a:r>
                  <a:rPr lang="en-US" altLang="zh-TW" sz="2800" dirty="0">
                    <a:sym typeface="Symbol" pitchFamily="18" charset="2"/>
                  </a:rPr>
                  <a:t></a:t>
                </a:r>
                <a:r>
                  <a:rPr lang="en-US" altLang="zh-TW" sz="2800" dirty="0"/>
                  <a:t>” and “</a:t>
                </a:r>
                <a:r>
                  <a:rPr lang="en-US" altLang="zh-TW" sz="2800" dirty="0">
                    <a:sym typeface="Symbol" pitchFamily="18" charset="2"/>
                  </a:rPr>
                  <a:t>” operators: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TW" sz="2800" dirty="0"/>
                  <a:t>  </a:t>
                </a:r>
                <a:r>
                  <a:rPr lang="en-US" altLang="zh-TW" sz="2800" dirty="0">
                    <a:solidFill>
                      <a:schemeClr val="accent1">
                        <a:lumMod val="75000"/>
                      </a:schemeClr>
                    </a:solidFill>
                  </a:rPr>
                  <a:t>¬</a:t>
                </a:r>
                <a:r>
                  <a:rPr lang="en-US" altLang="zh-TW" sz="2800" i="1" dirty="0">
                    <a:solidFill>
                      <a:schemeClr val="accent1">
                        <a:lumMod val="75000"/>
                      </a:schemeClr>
                    </a:solidFill>
                  </a:rPr>
                  <a:t>s </a:t>
                </a:r>
                <a:r>
                  <a:rPr lang="en-US" altLang="zh-TW" sz="2800" dirty="0">
                    <a:solidFill>
                      <a:schemeClr val="accent1">
                        <a:lumMod val="75000"/>
                      </a:schemeClr>
                    </a:solidFill>
                    <a:sym typeface="Symbol" pitchFamily="18" charset="2"/>
                  </a:rPr>
                  <a:t> </a:t>
                </a:r>
                <a:r>
                  <a:rPr lang="en-US" altLang="zh-TW" sz="2800" i="1" dirty="0">
                    <a:solidFill>
                      <a:schemeClr val="accent1">
                        <a:lumMod val="75000"/>
                      </a:schemeClr>
                    </a:solidFill>
                  </a:rPr>
                  <a:t>f</a:t>
                </a:r>
                <a:r>
                  <a:rPr lang="en-US" altLang="zh-TW" sz="2800" dirty="0">
                    <a:solidFill>
                      <a:schemeClr val="accent1">
                        <a:lumMod val="75000"/>
                      </a:schemeClr>
                    </a:solidFill>
                  </a:rPr>
                  <a:t>   </a:t>
                </a:r>
                <a:r>
                  <a:rPr lang="en-US" altLang="zh-TW" sz="2800" dirty="0"/>
                  <a:t>means   </a:t>
                </a:r>
                <a:r>
                  <a:rPr lang="en-US" altLang="zh-TW" sz="2800" dirty="0">
                    <a:solidFill>
                      <a:schemeClr val="accent1">
                        <a:lumMod val="75000"/>
                      </a:schemeClr>
                    </a:solidFill>
                  </a:rPr>
                  <a:t>(¬</a:t>
                </a:r>
                <a:r>
                  <a:rPr lang="en-US" altLang="zh-TW" sz="2800" i="1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US" altLang="zh-TW" sz="2800" dirty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  <a:r>
                  <a:rPr lang="en-US" altLang="zh-TW" sz="2800" i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zh-TW" sz="2800" dirty="0">
                    <a:solidFill>
                      <a:schemeClr val="accent1">
                        <a:lumMod val="75000"/>
                      </a:schemeClr>
                    </a:solidFill>
                    <a:sym typeface="Symbol" pitchFamily="18" charset="2"/>
                  </a:rPr>
                  <a:t> </a:t>
                </a:r>
                <a:r>
                  <a:rPr lang="en-US" altLang="zh-TW" sz="2800" i="1" dirty="0">
                    <a:solidFill>
                      <a:schemeClr val="accent1">
                        <a:lumMod val="75000"/>
                      </a:schemeClr>
                    </a:solidFill>
                  </a:rPr>
                  <a:t>f  </a:t>
                </a:r>
                <a:r>
                  <a:rPr lang="en-US" altLang="zh-TW" sz="2800" dirty="0"/>
                  <a:t>but not   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¬ (</a:t>
                </a:r>
                <a:r>
                  <a:rPr lang="en-US" altLang="zh-TW" sz="2800" i="1" dirty="0">
                    <a:solidFill>
                      <a:srgbClr val="FF0000"/>
                    </a:solidFill>
                  </a:rPr>
                  <a:t>s </a:t>
                </a:r>
                <a:r>
                  <a:rPr lang="en-US" altLang="zh-TW" sz="2800" dirty="0">
                    <a:solidFill>
                      <a:srgbClr val="FF0000"/>
                    </a:solidFill>
                    <a:sym typeface="Symbol" pitchFamily="18" charset="2"/>
                  </a:rPr>
                  <a:t> </a:t>
                </a:r>
                <a:r>
                  <a:rPr lang="en-US" altLang="zh-TW" sz="2800" i="1" dirty="0">
                    <a:solidFill>
                      <a:srgbClr val="FF0000"/>
                    </a:solidFill>
                  </a:rPr>
                  <a:t>f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)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61521"/>
                <a:ext cx="7656946" cy="5146915"/>
              </a:xfrm>
              <a:blipFill>
                <a:blip r:embed="rId3"/>
                <a:stretch>
                  <a:fillRect l="-1831" t="-3199" r="-3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object 5"/>
              <p:cNvGraphicFramePr>
                <a:graphicFrameLocks noGrp="1"/>
              </p:cNvGraphicFramePr>
              <p:nvPr/>
            </p:nvGraphicFramePr>
            <p:xfrm>
              <a:off x="7961746" y="2742679"/>
              <a:ext cx="3842327" cy="1621204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930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119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1341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0000"/>
                            </a:lnSpc>
                          </a:pPr>
                          <a:r>
                            <a:rPr lang="en-US" sz="2400" b="0">
                              <a:latin typeface="+mn-lt"/>
                              <a:cs typeface="Arial"/>
                            </a:rPr>
                            <a:t>Operator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76213" indent="0">
                            <a:lnSpc>
                              <a:spcPct val="100000"/>
                            </a:lnSpc>
                          </a:pPr>
                          <a:r>
                            <a:rPr lang="en-US" sz="2400" b="0" dirty="0"/>
                            <a:t>Precedence</a:t>
                          </a:r>
                          <a:endParaRPr sz="2400" b="0" dirty="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8403">
                    <a:tc>
                      <a:txBody>
                        <a:bodyPr/>
                        <a:lstStyle/>
                        <a:p>
                          <a:pPr marL="155575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>
                              <a:solidFill>
                                <a:srgbClr val="FF0000"/>
                              </a:solidFill>
                              <a:latin typeface="+mn-lt"/>
                              <a:ea typeface="Cambria" panose="02040503050406030204" pitchFamily="18" charset="0"/>
                              <a:sym typeface="Symbol"/>
                            </a:rPr>
                            <a:t></a:t>
                          </a:r>
                          <a:endParaRPr lang="en-US" sz="2400" b="1">
                            <a:solidFill>
                              <a:srgbClr val="FF0000"/>
                            </a:solidFill>
                            <a:latin typeface="+mn-lt"/>
                            <a:ea typeface="Cambria" panose="020405030504060302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latin typeface="+mn-lt"/>
                              <a:cs typeface="Arial"/>
                            </a:rPr>
                            <a:t>1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9261">
                    <a:tc>
                      <a:txBody>
                        <a:bodyPr/>
                        <a:lstStyle/>
                        <a:p>
                          <a:pPr marL="155575" algn="ctr">
                            <a:lnSpc>
                              <a:spcPct val="100000"/>
                            </a:lnSpc>
                          </a:pPr>
                          <a:r>
                            <a:rPr lang="en-US" sz="2400">
                              <a:solidFill>
                                <a:srgbClr val="FF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</m:oMath>
                          </a14:m>
                          <a:endParaRPr lang="en-US" sz="2400">
                            <a:solidFill>
                              <a:srgbClr val="FF0000"/>
                            </a:solidFill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latin typeface="+mn-lt"/>
                              <a:cs typeface="Arial"/>
                            </a:rPr>
                            <a:t>2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2199">
                    <a:tc>
                      <a:txBody>
                        <a:bodyPr/>
                        <a:lstStyle/>
                        <a:p>
                          <a:pPr marL="155575"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2400">
                              <a:solidFill>
                                <a:srgbClr val="FF0000"/>
                              </a:solidFill>
                              <a:ea typeface="新細明體" pitchFamily="18" charset="-120"/>
                              <a:sym typeface="Symbol" pitchFamily="18" charset="2"/>
                            </a:rPr>
                            <a:t>∨</a:t>
                          </a:r>
                          <a:endParaRPr sz="2400">
                            <a:solidFill>
                              <a:srgbClr val="FF0000"/>
                            </a:solidFill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0000"/>
                            </a:lnSpc>
                          </a:pPr>
                          <a:r>
                            <a:rPr lang="en-US" sz="2400" dirty="0"/>
                            <a:t>3</a:t>
                          </a:r>
                          <a:endParaRPr sz="2400" dirty="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object 5"/>
              <p:cNvGraphicFramePr>
                <a:graphicFrameLocks noGrp="1"/>
              </p:cNvGraphicFramePr>
              <p:nvPr/>
            </p:nvGraphicFramePr>
            <p:xfrm>
              <a:off x="7961746" y="2742679"/>
              <a:ext cx="3842327" cy="1621204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930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119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1341"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0000"/>
                            </a:lnSpc>
                          </a:pPr>
                          <a:r>
                            <a:rPr lang="en-US" sz="2400" b="0">
                              <a:latin typeface="+mn-lt"/>
                              <a:cs typeface="Arial"/>
                            </a:rPr>
                            <a:t>Operator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176213" indent="0">
                            <a:lnSpc>
                              <a:spcPct val="100000"/>
                            </a:lnSpc>
                          </a:pPr>
                          <a:r>
                            <a:rPr lang="en-US" sz="2400" b="0"/>
                            <a:t>Precedence</a:t>
                          </a:r>
                          <a:endParaRPr sz="2400" b="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8403">
                    <a:tc>
                      <a:txBody>
                        <a:bodyPr/>
                        <a:lstStyle/>
                        <a:p>
                          <a:pPr marL="155575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>
                              <a:solidFill>
                                <a:srgbClr val="FF0000"/>
                              </a:solidFill>
                              <a:latin typeface="+mn-lt"/>
                              <a:ea typeface="Cambria" panose="02040503050406030204" pitchFamily="18" charset="0"/>
                              <a:sym typeface="Symbol"/>
                            </a:rPr>
                            <a:t></a:t>
                          </a:r>
                          <a:endParaRPr lang="en-US" sz="2400" b="1">
                            <a:solidFill>
                              <a:srgbClr val="FF0000"/>
                            </a:solidFill>
                            <a:latin typeface="+mn-lt"/>
                            <a:ea typeface="Cambria" panose="020405030504060302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latin typeface="+mn-lt"/>
                              <a:cs typeface="Arial"/>
                            </a:rPr>
                            <a:t>1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92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blipFill>
                          <a:blip r:embed="rId4"/>
                          <a:stretch>
                            <a:fillRect l="-315" t="-213235" r="-100000" b="-136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latin typeface="+mn-lt"/>
                              <a:cs typeface="Arial"/>
                            </a:rPr>
                            <a:t>2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2199">
                    <a:tc>
                      <a:txBody>
                        <a:bodyPr/>
                        <a:lstStyle/>
                        <a:p>
                          <a:pPr marL="155575"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2400">
                              <a:solidFill>
                                <a:srgbClr val="FF0000"/>
                              </a:solidFill>
                              <a:ea typeface="新細明體" pitchFamily="18" charset="-120"/>
                              <a:sym typeface="Symbol" pitchFamily="18" charset="2"/>
                            </a:rPr>
                            <a:t>∨</a:t>
                          </a:r>
                          <a:endParaRPr sz="2400">
                            <a:solidFill>
                              <a:srgbClr val="FF0000"/>
                            </a:solidFill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0000"/>
                            </a:lnSpc>
                          </a:pPr>
                          <a:r>
                            <a:rPr lang="en-US" sz="2400"/>
                            <a:t>3</a:t>
                          </a:r>
                          <a:endParaRPr sz="2400">
                            <a:latin typeface="+mn-lt"/>
                            <a:cs typeface="Arial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397164" y="2990697"/>
            <a:ext cx="6320953" cy="30788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04792" indent="-228594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304792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6063" indent="-226478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1007" indent="-23494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7485" indent="-226478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5CD63-2F2A-4930-AB8A-88176D536B54}" type="datetime1">
              <a:rPr lang="en-US" smtClean="0"/>
              <a:t>10/9/2025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DB82-35C9-4076-A5B8-0781B30E89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5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rbel" panose="020B0503020204020204" pitchFamily="34" charset="0"/>
              </a:rPr>
              <a:t>De Morgan’s Laws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93800"/>
            <a:ext cx="11158330" cy="508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¬(</a:t>
            </a:r>
            <a:r>
              <a:rPr lang="en-US" i="1" dirty="0"/>
              <a:t>p</a:t>
            </a:r>
            <a:r>
              <a:rPr lang="en-US" dirty="0"/>
              <a:t> ∧ </a:t>
            </a:r>
            <a:r>
              <a:rPr lang="en-US" i="1" dirty="0"/>
              <a:t>q</a:t>
            </a:r>
            <a:r>
              <a:rPr lang="en-US" dirty="0"/>
              <a:t>) ≡ ¬</a:t>
            </a:r>
            <a:r>
              <a:rPr lang="en-US" i="1" dirty="0"/>
              <a:t>p</a:t>
            </a:r>
            <a:r>
              <a:rPr lang="en-US" dirty="0"/>
              <a:t> ∨ ¬</a:t>
            </a:r>
            <a:r>
              <a:rPr lang="en-US" i="1" dirty="0"/>
              <a:t>q, 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CC"/>
                </a:solidFill>
              </a:rPr>
              <a:t>first law</a:t>
            </a:r>
            <a:r>
              <a:rPr lang="en-US" sz="2400" dirty="0"/>
              <a:t>]</a:t>
            </a:r>
            <a:br>
              <a:rPr lang="en-US" dirty="0"/>
            </a:br>
            <a:r>
              <a:rPr lang="en-US" dirty="0"/>
              <a:t>¬(</a:t>
            </a:r>
            <a:r>
              <a:rPr lang="en-US" i="1" dirty="0"/>
              <a:t>p</a:t>
            </a:r>
            <a:r>
              <a:rPr lang="en-US" dirty="0"/>
              <a:t> ∨ </a:t>
            </a:r>
            <a:r>
              <a:rPr lang="en-US" i="1" dirty="0"/>
              <a:t>q</a:t>
            </a:r>
            <a:r>
              <a:rPr lang="en-US" dirty="0"/>
              <a:t>) ≡ ¬</a:t>
            </a:r>
            <a:r>
              <a:rPr lang="en-US" i="1" dirty="0"/>
              <a:t>p</a:t>
            </a:r>
            <a:r>
              <a:rPr lang="en-US" dirty="0"/>
              <a:t> ∧ ¬</a:t>
            </a:r>
            <a:r>
              <a:rPr lang="en-US" i="1" dirty="0"/>
              <a:t>q, 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CC"/>
                </a:solidFill>
              </a:rPr>
              <a:t>second law</a:t>
            </a:r>
            <a:r>
              <a:rPr lang="en-US" sz="2400" dirty="0"/>
              <a:t>]</a:t>
            </a:r>
            <a:endParaRPr lang="en-US" sz="2400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04792" marR="0" lvl="0" indent="-228594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applying De Morgan’s laws on compound propositional expressions, make sure to put brackets first around conjunctive operators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¬</a:t>
            </a:r>
            <a:r>
              <a:rPr lang="en-US" i="1" dirty="0"/>
              <a:t>p</a:t>
            </a:r>
            <a:r>
              <a:rPr lang="en-US" dirty="0"/>
              <a:t> ∨ ¬</a:t>
            </a:r>
            <a:r>
              <a:rPr lang="en-US" i="1" dirty="0"/>
              <a:t>q</a:t>
            </a:r>
            <a:r>
              <a:rPr lang="en-US" dirty="0"/>
              <a:t> ≡ ¬(</a:t>
            </a:r>
            <a:r>
              <a:rPr lang="en-US" i="1" dirty="0"/>
              <a:t>p</a:t>
            </a:r>
            <a:r>
              <a:rPr lang="en-US" dirty="0"/>
              <a:t> ∧ </a:t>
            </a:r>
            <a:r>
              <a:rPr lang="en-US" i="1" dirty="0"/>
              <a:t>q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¬</a:t>
            </a:r>
            <a:r>
              <a:rPr lang="en-US" i="1" dirty="0"/>
              <a:t>p</a:t>
            </a:r>
            <a:r>
              <a:rPr lang="en-US" dirty="0"/>
              <a:t> ∧ ¬</a:t>
            </a:r>
            <a:r>
              <a:rPr lang="en-US" i="1" dirty="0"/>
              <a:t>q </a:t>
            </a:r>
            <a:r>
              <a:rPr lang="en-US" dirty="0"/>
              <a:t>≡ ¬(</a:t>
            </a:r>
            <a:r>
              <a:rPr lang="en-US" i="1" dirty="0"/>
              <a:t>p</a:t>
            </a:r>
            <a:r>
              <a:rPr lang="en-US" dirty="0"/>
              <a:t> ∨ </a:t>
            </a:r>
            <a:r>
              <a:rPr lang="en-US" i="1" dirty="0"/>
              <a:t>q</a:t>
            </a:r>
            <a:r>
              <a:rPr lang="en-US" dirty="0"/>
              <a:t>) 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79017B-1767-4C05-8279-C189AA0C4571}" type="datetime1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10/9/2025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B1DB82-35C9-4076-A5B8-0781B30E89ED}" type="slidenum">
              <a:rPr kumimoji="0" lang="en-US" sz="1333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1882493"/>
              </p:ext>
            </p:extLst>
          </p:nvPr>
        </p:nvGraphicFramePr>
        <p:xfrm>
          <a:off x="528582" y="2542525"/>
          <a:ext cx="4057650" cy="21717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i="1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p</a:t>
                      </a:r>
                      <a:endParaRPr lang="en-US" sz="2400" b="0" i="1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q</a:t>
                      </a:r>
                      <a:endParaRPr lang="en-US" sz="2400" b="0" i="1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¬</a:t>
                      </a:r>
                      <a:r>
                        <a:rPr lang="en-US" sz="2400" i="1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p</a:t>
                      </a:r>
                      <a:endParaRPr lang="en-US" sz="2400" b="0" i="1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¬</a:t>
                      </a:r>
                      <a:r>
                        <a:rPr lang="en-US" sz="2400" i="1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q</a:t>
                      </a:r>
                      <a:endParaRPr lang="en-US" sz="2400" b="0" i="1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(</a:t>
                      </a:r>
                      <a:r>
                        <a:rPr lang="en-US" sz="2400" i="1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p 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∨</a:t>
                      </a:r>
                      <a:r>
                        <a:rPr lang="en-US" sz="2400" i="1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q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)</a:t>
                      </a:r>
                      <a:endParaRPr lang="en-US" sz="2400" b="0" i="1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65174"/>
              </p:ext>
            </p:extLst>
          </p:nvPr>
        </p:nvGraphicFramePr>
        <p:xfrm>
          <a:off x="4592859" y="2542525"/>
          <a:ext cx="1235869" cy="21717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¬(</a:t>
                      </a:r>
                      <a:r>
                        <a:rPr lang="en-US" sz="2400" i="1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p 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∨</a:t>
                      </a:r>
                      <a:r>
                        <a:rPr lang="en-US" sz="2400" i="1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q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)</a:t>
                      </a:r>
                      <a:endParaRPr lang="en-US" sz="2400" b="0" i="1">
                        <a:solidFill>
                          <a:schemeClr val="tx1"/>
                        </a:solidFill>
                        <a:latin typeface="+mn-lt"/>
                        <a:ea typeface="Cambria Math" pitchFamily="18" charset="0"/>
                      </a:endParaRPr>
                    </a:p>
                  </a:txBody>
                  <a:tcPr marL="68580" marR="68580" marT="34290" marB="342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  <a:endParaRPr lang="en-US" sz="2400" b="1">
                        <a:solidFill>
                          <a:srgbClr val="00B050"/>
                        </a:solidFill>
                        <a:latin typeface="Cambria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endParaRPr lang="en-US" sz="2400" b="1">
                        <a:solidFill>
                          <a:srgbClr val="00B050"/>
                        </a:solidFill>
                        <a:latin typeface="Cambria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endParaRPr lang="en-US" sz="2400" b="1">
                        <a:solidFill>
                          <a:srgbClr val="00B050"/>
                        </a:solidFill>
                        <a:latin typeface="Cambria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ambria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43170"/>
              </p:ext>
            </p:extLst>
          </p:nvPr>
        </p:nvGraphicFramePr>
        <p:xfrm>
          <a:off x="5835354" y="2542525"/>
          <a:ext cx="1314451" cy="21717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¬</a:t>
                      </a:r>
                      <a:r>
                        <a:rPr lang="en-US" sz="2400" i="1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p 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∧¬</a:t>
                      </a:r>
                      <a:r>
                        <a:rPr lang="en-US" sz="2400" i="1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</a:rPr>
                        <a:t>q</a:t>
                      </a:r>
                      <a:endParaRPr lang="en-US" sz="2400" b="0" i="1">
                        <a:solidFill>
                          <a:schemeClr val="tx1"/>
                        </a:solidFill>
                        <a:latin typeface="+mn-lt"/>
                        <a:ea typeface="Cambria Math" pitchFamily="18" charset="0"/>
                      </a:endParaRPr>
                    </a:p>
                  </a:txBody>
                  <a:tcPr marL="68580" marR="68580" marT="34290" marB="342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  <a:endParaRPr lang="en-US" sz="2400" b="1">
                        <a:solidFill>
                          <a:srgbClr val="00B050"/>
                        </a:solidFill>
                        <a:latin typeface="Cambria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endParaRPr lang="en-US" sz="2400" b="1">
                        <a:solidFill>
                          <a:srgbClr val="00B050"/>
                        </a:solidFill>
                        <a:latin typeface="Cambria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endParaRPr lang="en-US" sz="2400" b="1">
                        <a:solidFill>
                          <a:srgbClr val="00B050"/>
                        </a:solidFill>
                        <a:latin typeface="Cambria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mbria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ambria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: Rounded Corners 3">
            <a:extLst>
              <a:ext uri="{FF2B5EF4-FFF2-40B4-BE49-F238E27FC236}">
                <a16:creationId xmlns:a16="http://schemas.microsoft.com/office/drawing/2014/main" id="{FFC3F42D-CD65-4BD8-B1BA-BD2A797189F5}"/>
              </a:ext>
            </a:extLst>
          </p:cNvPr>
          <p:cNvSpPr/>
          <p:nvPr/>
        </p:nvSpPr>
        <p:spPr>
          <a:xfrm>
            <a:off x="4938203" y="2992082"/>
            <a:ext cx="559965" cy="171551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2B4528E3-4E6D-4DF3-B92C-95EAF27A73EA}"/>
              </a:ext>
            </a:extLst>
          </p:cNvPr>
          <p:cNvSpPr/>
          <p:nvPr/>
        </p:nvSpPr>
        <p:spPr>
          <a:xfrm>
            <a:off x="6246000" y="2985455"/>
            <a:ext cx="559965" cy="171551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917C92-D68A-079B-1A96-31AB027B7A86}"/>
              </a:ext>
            </a:extLst>
          </p:cNvPr>
          <p:cNvSpPr txBox="1"/>
          <p:nvPr/>
        </p:nvSpPr>
        <p:spPr>
          <a:xfrm>
            <a:off x="8388627" y="2339009"/>
            <a:ext cx="3498073" cy="203645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304792" marR="0" lvl="0" indent="-228594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</a:t>
            </a:r>
          </a:p>
          <a:p>
            <a:pPr marL="609585" marR="0" lvl="1" indent="-304792" algn="l" defTabSz="914377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3494BA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¬(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∧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 V 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∧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609585" marR="0" lvl="1" indent="-304792" algn="l" defTabSz="914377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3494BA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≡ ¬((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∧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q) V (r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∧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</a:p>
          <a:p>
            <a:pPr marL="609585" marR="0" lvl="1" indent="-304792" algn="l" defTabSz="914377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3494BA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≡ ¬(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∧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∧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¬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∧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609585" marR="0" lvl="1" indent="-304792" algn="l" defTabSz="914377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3494BA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≡ (¬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¬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∧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¬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V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¬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958050-BC91-ECEF-FE70-F374623F7529}"/>
              </a:ext>
            </a:extLst>
          </p:cNvPr>
          <p:cNvSpPr txBox="1"/>
          <p:nvPr/>
        </p:nvSpPr>
        <p:spPr>
          <a:xfrm>
            <a:off x="437322" y="2166731"/>
            <a:ext cx="25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Proof:</a:t>
            </a:r>
            <a:r>
              <a:rPr lang="en-US" dirty="0"/>
              <a:t> ¬(</a:t>
            </a:r>
            <a:r>
              <a:rPr lang="en-US" i="1" dirty="0"/>
              <a:t>p</a:t>
            </a:r>
            <a:r>
              <a:rPr lang="en-US" dirty="0"/>
              <a:t> ∨ </a:t>
            </a:r>
            <a:r>
              <a:rPr lang="en-US" i="1" dirty="0"/>
              <a:t>q</a:t>
            </a:r>
            <a:r>
              <a:rPr lang="en-US" dirty="0"/>
              <a:t>) ≡ ¬</a:t>
            </a:r>
            <a:r>
              <a:rPr lang="en-US" i="1" dirty="0"/>
              <a:t>p</a:t>
            </a:r>
            <a:r>
              <a:rPr lang="en-US" dirty="0"/>
              <a:t> ∧ ¬</a:t>
            </a:r>
            <a:r>
              <a:rPr lang="en-US" i="1" dirty="0"/>
              <a:t>q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129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The Exclusive Disjunction </a:t>
            </a:r>
            <a:r>
              <a:rPr lang="en-US" altLang="zh-TW" sz="3600"/>
              <a:t>Operator </a:t>
            </a:r>
            <a:r>
              <a:rPr lang="en-US" sz="3600"/>
              <a:t>(XOR) </a:t>
            </a:r>
            <a:r>
              <a:rPr lang="en-US" altLang="zh-TW" sz="3600">
                <a:ea typeface="新細明體" pitchFamily="18" charset="-120"/>
              </a:rPr>
              <a:t>“</a:t>
            </a:r>
            <a:r>
              <a:rPr lang="en-US" sz="3600"/>
              <a:t>⊕</a:t>
            </a:r>
            <a:r>
              <a:rPr lang="en-US" altLang="zh-TW" sz="3600">
                <a:ea typeface="新細明體" pitchFamily="18" charset="-120"/>
                <a:sym typeface="Symbol" pitchFamily="18" charset="2"/>
              </a:rPr>
              <a:t>”</a:t>
            </a:r>
            <a:r>
              <a:rPr lang="en-US" sz="3600"/>
              <a:t>  - Truth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28153"/>
                <a:ext cx="7518400" cy="5021979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b="1" dirty="0"/>
                  <a:t>Note</a:t>
                </a:r>
                <a:r>
                  <a:rPr lang="en-US" altLang="zh-TW" dirty="0"/>
                  <a:t>:</a:t>
                </a:r>
              </a:p>
              <a:p>
                <a:pPr lvl="1"/>
                <a:r>
                  <a:rPr lang="en-US" altLang="zh-TW" i="1" dirty="0"/>
                  <a:t>p </a:t>
                </a:r>
                <a:r>
                  <a:rPr lang="en-US" altLang="zh-TW" dirty="0">
                    <a:sym typeface="Symbol" pitchFamily="18" charset="2"/>
                  </a:rPr>
                  <a:t> </a:t>
                </a:r>
                <a:r>
                  <a:rPr lang="en-US" altLang="zh-TW" i="1" dirty="0">
                    <a:sym typeface="Symbol" pitchFamily="18" charset="2"/>
                  </a:rPr>
                  <a:t>q is TRUE (T) </a:t>
                </a:r>
                <a:r>
                  <a:rPr lang="en-US" altLang="zh-TW" dirty="0">
                    <a:sym typeface="Symbol" pitchFamily="18" charset="2"/>
                  </a:rPr>
                  <a:t>when either </a:t>
                </a:r>
                <a:r>
                  <a:rPr lang="en-US" altLang="zh-TW" i="1" dirty="0">
                    <a:sym typeface="Symbol" pitchFamily="18" charset="2"/>
                  </a:rPr>
                  <a:t>p</a:t>
                </a:r>
                <a:r>
                  <a:rPr lang="en-US" altLang="zh-TW" dirty="0">
                    <a:sym typeface="Symbol" pitchFamily="18" charset="2"/>
                  </a:rPr>
                  <a:t> is true, or </a:t>
                </a:r>
                <a:r>
                  <a:rPr lang="en-US" altLang="zh-TW" i="1" dirty="0">
                    <a:sym typeface="Symbol" pitchFamily="18" charset="2"/>
                  </a:rPr>
                  <a:t>q</a:t>
                </a:r>
                <a:r>
                  <a:rPr lang="en-US" altLang="zh-TW" dirty="0">
                    <a:sym typeface="Symbol" pitchFamily="18" charset="2"/>
                  </a:rPr>
                  <a:t> is true, but </a:t>
                </a:r>
                <a:r>
                  <a:rPr lang="en-US" altLang="zh-TW" b="1" dirty="0">
                    <a:sym typeface="Symbol" pitchFamily="18" charset="2"/>
                  </a:rPr>
                  <a:t>not both</a:t>
                </a:r>
              </a:p>
              <a:p>
                <a:pPr lvl="1"/>
                <a:endParaRPr lang="en-US" sz="2800" i="1" dirty="0"/>
              </a:p>
              <a:p>
                <a:pPr lvl="1"/>
                <a:r>
                  <a:rPr lang="en-US" sz="2800" b="1" i="1" dirty="0"/>
                  <a:t>p</a:t>
                </a:r>
                <a:r>
                  <a:rPr lang="en-US" sz="2800" b="1" dirty="0"/>
                  <a:t> ⊕ </a:t>
                </a:r>
                <a:r>
                  <a:rPr lang="en-US" sz="2800" b="1" i="1" dirty="0"/>
                  <a:t>q</a:t>
                </a:r>
                <a:r>
                  <a:rPr lang="en-US" sz="2800" b="1" dirty="0"/>
                  <a:t> </a:t>
                </a:r>
                <a:r>
                  <a:rPr lang="en-US" sz="2800" dirty="0"/>
                  <a:t>is equivalent to: 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(</a:t>
                </a:r>
                <a:r>
                  <a:rPr lang="pt-BR" altLang="zh-TW" sz="2800" b="1" dirty="0">
                    <a:solidFill>
                      <a:srgbClr val="00B050"/>
                    </a:solidFill>
                  </a:rPr>
                  <a:t>¬ </a:t>
                </a:r>
                <a:r>
                  <a:rPr lang="pt-BR" altLang="zh-TW" sz="2800" b="1" i="1" dirty="0">
                    <a:solidFill>
                      <a:srgbClr val="00B050"/>
                    </a:solidFill>
                    <a:ea typeface="新細明體" pitchFamily="18" charset="-120"/>
                  </a:rPr>
                  <a:t>p</a:t>
                </a:r>
                <a:r>
                  <a:rPr lang="pt-BR" altLang="zh-TW" sz="2800" b="1" dirty="0">
                    <a:solidFill>
                      <a:srgbClr val="00B050"/>
                    </a:solidFill>
                    <a:ea typeface="新細明體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pt-BR" altLang="zh-TW" sz="2800" b="1" dirty="0">
                    <a:solidFill>
                      <a:srgbClr val="00B050"/>
                    </a:solidFill>
                    <a:ea typeface="新細明體" pitchFamily="18" charset="-120"/>
                  </a:rPr>
                  <a:t> </a:t>
                </a:r>
                <a:r>
                  <a:rPr lang="pt-BR" altLang="zh-TW" sz="2800" b="1" i="1" dirty="0">
                    <a:solidFill>
                      <a:srgbClr val="00B050"/>
                    </a:solidFill>
                    <a:ea typeface="新細明體" pitchFamily="18" charset="-120"/>
                  </a:rPr>
                  <a:t>q</a:t>
                </a:r>
                <a:r>
                  <a:rPr lang="pt-BR" altLang="zh-TW" sz="2800" b="1" dirty="0">
                    <a:solidFill>
                      <a:srgbClr val="00B050"/>
                    </a:solidFill>
                    <a:ea typeface="新細明體" pitchFamily="18" charset="-120"/>
                  </a:rPr>
                  <a:t>) </a:t>
                </a:r>
                <a:r>
                  <a:rPr lang="en-US" altLang="zh-TW" sz="2800" b="1" dirty="0">
                    <a:solidFill>
                      <a:srgbClr val="00B050"/>
                    </a:solidFill>
                    <a:ea typeface="新細明體" pitchFamily="18" charset="-120"/>
                    <a:sym typeface="Symbol" pitchFamily="18" charset="2"/>
                  </a:rPr>
                  <a:t>∨</a:t>
                </a:r>
                <a:r>
                  <a:rPr lang="pt-BR" altLang="zh-TW" sz="2800" b="1" dirty="0">
                    <a:solidFill>
                      <a:srgbClr val="00B050"/>
                    </a:solidFill>
                    <a:ea typeface="新細明體" pitchFamily="18" charset="-120"/>
                  </a:rPr>
                  <a:t> (</a:t>
                </a:r>
                <a:r>
                  <a:rPr lang="pt-BR" altLang="zh-TW" sz="2800" b="1" i="1" dirty="0">
                    <a:solidFill>
                      <a:srgbClr val="00B050"/>
                    </a:solidFill>
                    <a:ea typeface="新細明體" pitchFamily="18" charset="-120"/>
                  </a:rPr>
                  <a:t>p</a:t>
                </a:r>
                <a:r>
                  <a:rPr lang="pt-BR" altLang="zh-TW" sz="2800" b="1" dirty="0">
                    <a:solidFill>
                      <a:srgbClr val="00B050"/>
                    </a:solidFill>
                    <a:ea typeface="新細明體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pt-BR" altLang="zh-TW" sz="2800" b="1" dirty="0">
                    <a:solidFill>
                      <a:srgbClr val="00B050"/>
                    </a:solidFill>
                  </a:rPr>
                  <a:t> ¬</a:t>
                </a:r>
                <a:r>
                  <a:rPr lang="pt-BR" altLang="zh-TW" sz="2800" b="1" i="1" dirty="0">
                    <a:solidFill>
                      <a:srgbClr val="00B050"/>
                    </a:solidFill>
                    <a:ea typeface="新細明體" pitchFamily="18" charset="-120"/>
                  </a:rPr>
                  <a:t>q</a:t>
                </a:r>
                <a:r>
                  <a:rPr lang="pt-BR" altLang="zh-TW" sz="2800" b="1" dirty="0">
                    <a:solidFill>
                      <a:srgbClr val="00B050"/>
                    </a:solidFill>
                    <a:ea typeface="新細明體" pitchFamily="18" charset="-120"/>
                  </a:rPr>
                  <a:t>)</a:t>
                </a:r>
                <a:r>
                  <a:rPr lang="pt-BR" altLang="zh-TW" sz="2800" b="1" dirty="0">
                    <a:ea typeface="新細明體" pitchFamily="18" charset="-120"/>
                  </a:rPr>
                  <a:t> </a:t>
                </a:r>
              </a:p>
              <a:p>
                <a:pPr lvl="1"/>
                <a:r>
                  <a:rPr lang="en-US" sz="2800" b="1" i="1" dirty="0"/>
                  <a:t>p</a:t>
                </a:r>
                <a:r>
                  <a:rPr lang="en-US" sz="2800" b="1" dirty="0"/>
                  <a:t> ⊕ </a:t>
                </a:r>
                <a:r>
                  <a:rPr lang="en-US" sz="2800" b="1" i="1" dirty="0"/>
                  <a:t>q</a:t>
                </a:r>
                <a:r>
                  <a:rPr lang="en-US" sz="2800" b="1" dirty="0"/>
                  <a:t> </a:t>
                </a:r>
                <a:r>
                  <a:rPr lang="en-US" sz="2800" dirty="0"/>
                  <a:t>is equivalent to: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(</a:t>
                </a:r>
                <a:r>
                  <a:rPr lang="pt-BR" altLang="zh-TW" sz="2800" b="1" i="1" dirty="0">
                    <a:solidFill>
                      <a:srgbClr val="FF0000"/>
                    </a:solidFill>
                    <a:ea typeface="新細明體" pitchFamily="18" charset="-120"/>
                  </a:rPr>
                  <a:t>p </a:t>
                </a:r>
                <a:r>
                  <a:rPr lang="en-US" altLang="zh-TW" sz="2800" b="1" dirty="0">
                    <a:solidFill>
                      <a:srgbClr val="FF0000"/>
                    </a:solidFill>
                    <a:sym typeface="Symbol" pitchFamily="18" charset="2"/>
                  </a:rPr>
                  <a:t>∨ </a:t>
                </a:r>
                <a:r>
                  <a:rPr lang="pt-BR" altLang="zh-TW" sz="2800" b="1" i="1" dirty="0">
                    <a:solidFill>
                      <a:srgbClr val="FF0000"/>
                    </a:solidFill>
                    <a:ea typeface="新細明體" pitchFamily="18" charset="-120"/>
                  </a:rPr>
                  <a:t>q</a:t>
                </a:r>
                <a:r>
                  <a:rPr lang="pt-BR" altLang="zh-TW" sz="2800" b="1" dirty="0">
                    <a:solidFill>
                      <a:srgbClr val="FF0000"/>
                    </a:solidFill>
                    <a:ea typeface="新細明體" pitchFamily="18" charset="-12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pt-BR" altLang="zh-TW" sz="2800" b="1" dirty="0">
                    <a:solidFill>
                      <a:srgbClr val="FF0000"/>
                    </a:solidFill>
                    <a:ea typeface="新細明體" pitchFamily="18" charset="-120"/>
                  </a:rPr>
                  <a:t> (¬</a:t>
                </a:r>
                <a:r>
                  <a:rPr lang="pt-BR" altLang="zh-TW" sz="2800" b="1" i="1" dirty="0">
                    <a:solidFill>
                      <a:srgbClr val="FF0000"/>
                    </a:solidFill>
                    <a:ea typeface="新細明體" pitchFamily="18" charset="-120"/>
                  </a:rPr>
                  <a:t>p</a:t>
                </a:r>
                <a:r>
                  <a:rPr lang="en-US" altLang="zh-TW" sz="2800" b="1" dirty="0">
                    <a:solidFill>
                      <a:srgbClr val="FF0000"/>
                    </a:solidFill>
                    <a:sym typeface="Symbol" pitchFamily="18" charset="2"/>
                  </a:rPr>
                  <a:t>∨</a:t>
                </a:r>
                <a:r>
                  <a:rPr lang="pt-BR" altLang="zh-TW" sz="2800" b="1" dirty="0">
                    <a:solidFill>
                      <a:srgbClr val="FF0000"/>
                    </a:solidFill>
                  </a:rPr>
                  <a:t>¬</a:t>
                </a:r>
                <a:r>
                  <a:rPr lang="pt-BR" altLang="zh-TW" sz="2800" b="1" i="1" dirty="0">
                    <a:solidFill>
                      <a:srgbClr val="FF0000"/>
                    </a:solidFill>
                    <a:ea typeface="新細明體" pitchFamily="18" charset="-120"/>
                  </a:rPr>
                  <a:t>q</a:t>
                </a:r>
                <a:r>
                  <a:rPr lang="pt-BR" altLang="zh-TW" sz="2800" b="1" dirty="0">
                    <a:solidFill>
                      <a:srgbClr val="FF0000"/>
                    </a:solidFill>
                    <a:ea typeface="新細明體" pitchFamily="18" charset="-120"/>
                  </a:rPr>
                  <a:t>) </a:t>
                </a:r>
                <a:endParaRPr lang="pt-BR" altLang="zh-TW" sz="2800" b="1" dirty="0">
                  <a:ea typeface="新細明體" pitchFamily="18" charset="-120"/>
                </a:endParaRPr>
              </a:p>
              <a:p>
                <a:pPr lvl="1"/>
                <a:endParaRPr lang="en-US" altLang="zh-TW" sz="2800" dirty="0">
                  <a:ea typeface="新細明體" pitchFamily="18" charset="-120"/>
                </a:endParaRPr>
              </a:p>
              <a:p>
                <a:pPr lvl="1"/>
                <a:r>
                  <a:rPr lang="en-US" altLang="zh-TW" sz="2800" b="1" dirty="0">
                    <a:ea typeface="新細明體" pitchFamily="18" charset="-120"/>
                  </a:rPr>
                  <a:t>Example</a:t>
                </a:r>
                <a:r>
                  <a:rPr lang="en-US" altLang="zh-TW" sz="2800" dirty="0">
                    <a:ea typeface="新細明體" pitchFamily="18" charset="-120"/>
                  </a:rPr>
                  <a:t>:</a:t>
                </a:r>
              </a:p>
              <a:p>
                <a:pPr lvl="2"/>
                <a:r>
                  <a:rPr lang="en-US" altLang="zh-TW" sz="2800" dirty="0">
                    <a:solidFill>
                      <a:schemeClr val="accent6">
                        <a:lumMod val="75000"/>
                      </a:schemeClr>
                    </a:solidFill>
                    <a:ea typeface="新細明體" pitchFamily="18" charset="-120"/>
                  </a:rPr>
                  <a:t>“A student can have either soup or salad, </a:t>
                </a:r>
                <a:br>
                  <a:rPr lang="en-US" altLang="zh-TW" sz="2800" dirty="0">
                    <a:solidFill>
                      <a:schemeClr val="accent6">
                        <a:lumMod val="75000"/>
                      </a:schemeClr>
                    </a:solidFill>
                    <a:ea typeface="新細明體" pitchFamily="18" charset="-120"/>
                  </a:rPr>
                </a:br>
                <a:r>
                  <a:rPr lang="en-US" altLang="zh-TW" sz="2800" dirty="0">
                    <a:solidFill>
                      <a:srgbClr val="C00000"/>
                    </a:solidFill>
                    <a:ea typeface="新細明體" pitchFamily="18" charset="-120"/>
                  </a:rPr>
                  <a:t>but not both</a:t>
                </a:r>
                <a:r>
                  <a:rPr lang="en-US" altLang="zh-TW" sz="2800" dirty="0">
                    <a:ea typeface="新細明體" pitchFamily="18" charset="-120"/>
                  </a:rPr>
                  <a:t>,</a:t>
                </a:r>
                <a:r>
                  <a:rPr lang="en-US" altLang="zh-TW" sz="2800" dirty="0">
                    <a:solidFill>
                      <a:schemeClr val="accent6">
                        <a:lumMod val="75000"/>
                      </a:schemeClr>
                    </a:solidFill>
                    <a:ea typeface="新細明體" pitchFamily="18" charset="-120"/>
                  </a:rPr>
                  <a:t> </a:t>
                </a:r>
                <a:r>
                  <a:rPr lang="en-US" altLang="zh-TW" sz="2800" dirty="0">
                    <a:ea typeface="新細明體" pitchFamily="18" charset="-120"/>
                  </a:rPr>
                  <a:t>with his/her dinner</a:t>
                </a:r>
                <a:r>
                  <a:rPr lang="en-US" altLang="zh-TW" sz="2800" dirty="0">
                    <a:solidFill>
                      <a:schemeClr val="accent6">
                        <a:lumMod val="75000"/>
                      </a:schemeClr>
                    </a:solidFill>
                    <a:ea typeface="新細明體" pitchFamily="18" charset="-120"/>
                  </a:rPr>
                  <a:t>.”</a:t>
                </a:r>
                <a:r>
                  <a:rPr lang="pt-BR" altLang="zh-TW" sz="2800" dirty="0">
                    <a:solidFill>
                      <a:schemeClr val="accent6">
                        <a:lumMod val="75000"/>
                      </a:schemeClr>
                    </a:solidFill>
                    <a:ea typeface="新細明體" pitchFamily="18" charset="-120"/>
                  </a:rPr>
                  <a:t>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28153"/>
                <a:ext cx="7518400" cy="5021979"/>
              </a:xfrm>
              <a:blipFill>
                <a:blip r:embed="rId3"/>
                <a:stretch>
                  <a:fillRect l="-2271" t="-3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492775"/>
              </p:ext>
            </p:extLst>
          </p:nvPr>
        </p:nvGraphicFramePr>
        <p:xfrm>
          <a:off x="8010012" y="1601952"/>
          <a:ext cx="3371850" cy="250980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23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4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9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en-US" sz="2400" i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</a:t>
                      </a:r>
                      <a:endParaRPr sz="2400" i="1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en-US" sz="2400" i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</a:t>
                      </a:r>
                      <a:endParaRPr sz="2400" i="1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</a:t>
                      </a:r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altLang="en-US" sz="2400" b="1">
                          <a:latin typeface="Cambria" panose="02040503050406030204" pitchFamily="18" charset="0"/>
                          <a:sym typeface="Symbol" panose="05050102010706020507" pitchFamily="18" charset="2"/>
                        </a:rPr>
                        <a:t> </a:t>
                      </a:r>
                      <a:r>
                        <a:rPr lang="en-US" sz="2400" i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</a:t>
                      </a:r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endParaRPr lang="en-US" sz="24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958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lang="en-US" altLang="en-US" sz="2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sz="2400" dirty="0">
                        <a:solidFill>
                          <a:srgbClr val="FF000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US" altLang="en-US" sz="2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sz="2400" dirty="0">
                        <a:solidFill>
                          <a:srgbClr val="FF000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+mn-lt"/>
                          <a:cs typeface="Arial"/>
                        </a:rPr>
                        <a:t>F</a:t>
                      </a:r>
                      <a:endParaRPr sz="2400" b="1" dirty="0">
                        <a:solidFill>
                          <a:srgbClr val="FF000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959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lang="en-US" altLang="en-US" sz="2400" dirty="0">
                          <a:solidFill>
                            <a:srgbClr val="00B050"/>
                          </a:solidFill>
                        </a:rPr>
                        <a:t>F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US" altLang="en-US" sz="2400" dirty="0">
                          <a:solidFill>
                            <a:srgbClr val="00B050"/>
                          </a:solidFill>
                        </a:rPr>
                        <a:t>T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lang="en-US" sz="2400" b="1">
                          <a:solidFill>
                            <a:srgbClr val="00B050"/>
                          </a:solidFill>
                          <a:latin typeface="+mn-lt"/>
                          <a:cs typeface="Arial"/>
                        </a:rPr>
                        <a:t>T</a:t>
                      </a:r>
                      <a:endParaRPr sz="2400" b="1">
                        <a:solidFill>
                          <a:srgbClr val="00B05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958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lang="en-US" altLang="en-US" sz="2400">
                          <a:solidFill>
                            <a:srgbClr val="00B050"/>
                          </a:solidFill>
                        </a:rPr>
                        <a:t>T</a:t>
                      </a:r>
                      <a:endParaRPr sz="2400">
                        <a:solidFill>
                          <a:srgbClr val="00B05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US" altLang="en-US" sz="2400" dirty="0">
                          <a:solidFill>
                            <a:srgbClr val="00B050"/>
                          </a:solidFill>
                        </a:rPr>
                        <a:t>F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+mn-lt"/>
                          <a:cs typeface="Arial"/>
                        </a:rPr>
                        <a:t>T</a:t>
                      </a:r>
                      <a:endParaRPr sz="2400" b="1" dirty="0">
                        <a:solidFill>
                          <a:srgbClr val="00B05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97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lang="en-US" altLang="en-US" sz="2400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sz="2400" dirty="0">
                        <a:solidFill>
                          <a:srgbClr val="FF000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US" altLang="en-US" sz="2400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sz="2400" dirty="0">
                        <a:solidFill>
                          <a:srgbClr val="FF000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+mn-lt"/>
                          <a:cs typeface="Arial"/>
                        </a:rPr>
                        <a:t>F</a:t>
                      </a:r>
                      <a:endParaRPr sz="2400" b="1" dirty="0">
                        <a:solidFill>
                          <a:srgbClr val="FF0000"/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976CA4-2FDD-49E6-97DD-0DF1C8A58455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10/9/2025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AI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B1DB82-35C9-4076-A5B8-0781B30E89E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3029F-F2FF-1483-3723-90D92E992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710" y="4321414"/>
            <a:ext cx="4660490" cy="1622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7DC24-B5A5-0DC4-C509-83EA6142435C}"/>
              </a:ext>
            </a:extLst>
          </p:cNvPr>
          <p:cNvSpPr txBox="1"/>
          <p:nvPr/>
        </p:nvSpPr>
        <p:spPr>
          <a:xfrm>
            <a:off x="7157883" y="5912393"/>
            <a:ext cx="4050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Why Neural Networks Are No Different To Logic Gates </a:t>
            </a:r>
            <a:r>
              <a:rPr lang="en-US" sz="1100" dirty="0">
                <a:hlinkClick r:id="rId5"/>
              </a:rPr>
              <a:t>https://www.youtube.com/watch?v=tap1BLlKQxc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108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Outline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altLang="en-US"/>
              <a:t>Artificial Neural Networks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altLang="en-US"/>
              <a:t>The Soft Perceptron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altLang="en-US"/>
              <a:t>MLPs as Boolean Functions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/>
              <a:t>MLPs as Universal Classifiers</a:t>
            </a: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44D1694-6B48-B79A-4883-3D323DB0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of MLP as Boolean Operators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0FC7F9-B808-9ED6-862C-E1951A34C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419CE-6C2E-AD5C-29BE-292575F9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FB64-3C8C-4ECB-21EC-81C4446E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AB956-4514-A731-D4C1-631BA212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6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Boolean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perceptron can mimic primitive Boolean gates</a:t>
            </a:r>
          </a:p>
          <a:p>
            <a:pPr lvl="1"/>
            <a:r>
              <a:rPr lang="en-US"/>
              <a:t>AND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OR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94FCAD-D25A-429B-8489-66E0146EDA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028" y="2180191"/>
            <a:ext cx="5798376" cy="2019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7049F2-3CC4-42C0-B925-86A5CF3A3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7" y="4267582"/>
            <a:ext cx="6056697" cy="2117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CE5240-CB52-4030-9618-89017C2B6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53" y="2425823"/>
            <a:ext cx="2880350" cy="1497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14721A-18CB-43FF-A357-C4CF697DF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788" y="4668136"/>
            <a:ext cx="2592315" cy="14621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C60B81-BBB9-4F40-BCC5-160241D921E5}"/>
              </a:ext>
            </a:extLst>
          </p:cNvPr>
          <p:cNvSpPr txBox="1"/>
          <p:nvPr/>
        </p:nvSpPr>
        <p:spPr>
          <a:xfrm>
            <a:off x="7431003" y="2721114"/>
            <a:ext cx="4971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ym typeface="Symbol" panose="05050102010706020507" pitchFamily="18" charset="2"/>
              </a:rPr>
              <a:t></a:t>
            </a:r>
            <a:endParaRPr lang="en-US" sz="4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C7BB06-0483-4E91-9C5E-60C4846C48E4}"/>
              </a:ext>
            </a:extLst>
          </p:cNvPr>
          <p:cNvSpPr txBox="1"/>
          <p:nvPr/>
        </p:nvSpPr>
        <p:spPr>
          <a:xfrm>
            <a:off x="7431002" y="4921961"/>
            <a:ext cx="4971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ym typeface="Symbol" panose="05050102010706020507" pitchFamily="18" charset="2"/>
              </a:rPr>
              <a:t></a:t>
            </a:r>
            <a:endParaRPr lang="en-US" sz="400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4476611-FB7B-AD58-A705-AD57197A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C8185-D731-7D0A-6D96-22A04DDB0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230586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Boolean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perceptron can mimic primitive Boolean gates</a:t>
            </a:r>
          </a:p>
          <a:p>
            <a:pPr lvl="1"/>
            <a:r>
              <a:rPr lang="en-US"/>
              <a:t>NOT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No solution for XOR gate using single perceptron!!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787" y="4606233"/>
            <a:ext cx="2580625" cy="1370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B68339-BAFC-47C4-8A66-6E49B896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7" y="2361979"/>
            <a:ext cx="5779965" cy="199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5B357-6FFC-4320-821E-3DE6B05B3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84" y="2367013"/>
            <a:ext cx="2131459" cy="13721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FFF253-1FA6-41C8-B68A-95F10120D6BD}"/>
              </a:ext>
            </a:extLst>
          </p:cNvPr>
          <p:cNvSpPr txBox="1"/>
          <p:nvPr/>
        </p:nvSpPr>
        <p:spPr>
          <a:xfrm>
            <a:off x="7431003" y="2721114"/>
            <a:ext cx="4971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ym typeface="Symbol" panose="05050102010706020507" pitchFamily="18" charset="2"/>
              </a:rPr>
              <a:t></a:t>
            </a:r>
            <a:endParaRPr lang="en-US" sz="400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42C9D4B-0882-0B43-6565-E0DB3934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AC0D0-884F-6FC9-BC3C-D10EADA50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1354918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7F2B4-351D-CEA4-DCA8-227795DA9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F8D1-EF83-F637-BC85-4CDE6E78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perceptron as a Boolean gate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A587DB-2360-74BB-BC94-78F7A5B7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1E45854-C9B2-2A97-D4DE-73A78B20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6B252-B544-13A8-F735-FBB4E82A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162050"/>
            <a:ext cx="9950450" cy="48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27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33B06-CD4B-1E50-F838-3BD57D4ED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30208-FC3E-06AD-5010-57221D25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Boolean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35ED-9DF5-BB56-B61C-79A78ADAB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MLPs can compute any Boolean function since they can emulate individual gates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66029-AFFF-AD6A-1E9B-A3706FD5CE89}"/>
              </a:ext>
            </a:extLst>
          </p:cNvPr>
          <p:cNvSpPr txBox="1"/>
          <p:nvPr/>
        </p:nvSpPr>
        <p:spPr>
          <a:xfrm>
            <a:off x="2071502" y="5718049"/>
            <a:ext cx="2529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 Generalized </a:t>
            </a:r>
            <a:r>
              <a:rPr lang="en-US" sz="2000" b="1">
                <a:solidFill>
                  <a:srgbClr val="FF0000"/>
                </a:solidFill>
              </a:rPr>
              <a:t>AND</a:t>
            </a:r>
            <a:r>
              <a:rPr lang="en-US" sz="2000">
                <a:solidFill>
                  <a:srgbClr val="FF0000"/>
                </a:solidFill>
              </a:rPr>
              <a:t> gate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326D900-9270-3BE8-4FA7-88FB4797D5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85100" y="2017319"/>
          <a:ext cx="2006600" cy="1311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17440" imgH="730080" progId="PBrush">
                  <p:embed/>
                </p:oleObj>
              </mc:Choice>
              <mc:Fallback>
                <p:oleObj name="Bitmap Image" r:id="rId2" imgW="1117440" imgH="7300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AC01D09-FE9E-4088-AA69-55E3AEBC9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85100" y="2017319"/>
                        <a:ext cx="2006600" cy="1311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0E433712-AB8B-0284-CFC4-6F751D3FBA2E}"/>
              </a:ext>
            </a:extLst>
          </p:cNvPr>
          <p:cNvGrpSpPr/>
          <p:nvPr/>
        </p:nvGrpSpPr>
        <p:grpSpPr>
          <a:xfrm>
            <a:off x="7479031" y="3688318"/>
            <a:ext cx="2969894" cy="1934248"/>
            <a:chOff x="7479031" y="3688318"/>
            <a:chExt cx="2969894" cy="19342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3478DC-3B85-6392-BEEE-7C4DF2FB9DF7}"/>
                </a:ext>
              </a:extLst>
            </p:cNvPr>
            <p:cNvSpPr/>
            <p:nvPr/>
          </p:nvSpPr>
          <p:spPr>
            <a:xfrm>
              <a:off x="9163050" y="4314825"/>
              <a:ext cx="771525" cy="800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4C333A-73A1-B5D1-45F1-C2035F6DDB85}"/>
                </a:ext>
              </a:extLst>
            </p:cNvPr>
            <p:cNvCxnSpPr>
              <a:cxnSpLocks/>
            </p:cNvCxnSpPr>
            <p:nvPr/>
          </p:nvCxnSpPr>
          <p:spPr>
            <a:xfrm>
              <a:off x="8029575" y="4010025"/>
              <a:ext cx="1133475" cy="5647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308096-0687-4F99-DE4A-7339A4FF667B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7915275" y="4714875"/>
              <a:ext cx="12477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1748EBC-E57B-132A-C3FD-FDB4D7F82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425" y="4879617"/>
              <a:ext cx="1190625" cy="5401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6D9F99-2887-4B56-0138-A6C40370515F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75" y="4695825"/>
              <a:ext cx="5143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CF6A64-7907-CDB4-6C39-AD1B263D51F6}"/>
                </a:ext>
              </a:extLst>
            </p:cNvPr>
            <p:cNvSpPr txBox="1"/>
            <p:nvPr/>
          </p:nvSpPr>
          <p:spPr>
            <a:xfrm>
              <a:off x="7479031" y="374828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X1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783E8C-1A47-4B12-622B-37D5C845E346}"/>
                </a:ext>
              </a:extLst>
            </p:cNvPr>
            <p:cNvSpPr txBox="1"/>
            <p:nvPr/>
          </p:nvSpPr>
          <p:spPr>
            <a:xfrm>
              <a:off x="7517131" y="45293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3B46EB-58E1-4927-2AD3-0A0B23FE2FFA}"/>
                </a:ext>
              </a:extLst>
            </p:cNvPr>
            <p:cNvSpPr txBox="1"/>
            <p:nvPr/>
          </p:nvSpPr>
          <p:spPr>
            <a:xfrm>
              <a:off x="7545706" y="52532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X3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5FC4AA-B84B-9A59-12F5-FDEA10F96B52}"/>
                </a:ext>
              </a:extLst>
            </p:cNvPr>
            <p:cNvSpPr txBox="1"/>
            <p:nvPr/>
          </p:nvSpPr>
          <p:spPr>
            <a:xfrm>
              <a:off x="9403081" y="4538859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CE21E9-FDAE-5E27-E17A-3A199453A763}"/>
                </a:ext>
              </a:extLst>
            </p:cNvPr>
            <p:cNvSpPr txBox="1"/>
            <p:nvPr/>
          </p:nvSpPr>
          <p:spPr>
            <a:xfrm>
              <a:off x="8130283" y="3688318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FD7ED4-FE3A-9D26-E3E1-9A9BC5FD71C8}"/>
                </a:ext>
              </a:extLst>
            </p:cNvPr>
            <p:cNvSpPr txBox="1"/>
            <p:nvPr/>
          </p:nvSpPr>
          <p:spPr>
            <a:xfrm>
              <a:off x="8151843" y="43007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D9F6E1-BBC9-CF67-C4E3-756A3C98A362}"/>
                </a:ext>
              </a:extLst>
            </p:cNvPr>
            <p:cNvSpPr txBox="1"/>
            <p:nvPr/>
          </p:nvSpPr>
          <p:spPr>
            <a:xfrm>
              <a:off x="8106728" y="4882432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74C005F-F928-4EDC-B9D6-356DA818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B56695-441A-6167-1B27-CB39CCA5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05B9E7-2F74-49CA-EFFA-5E7945228EB7}"/>
                  </a:ext>
                </a:extLst>
              </p:cNvPr>
              <p:cNvSpPr/>
              <p:nvPr/>
            </p:nvSpPr>
            <p:spPr>
              <a:xfrm>
                <a:off x="4842151" y="5634527"/>
                <a:ext cx="1118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05B9E7-2F74-49CA-EFFA-5E7945228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151" y="5634527"/>
                <a:ext cx="1118191" cy="461665"/>
              </a:xfrm>
              <a:prstGeom prst="rect">
                <a:avLst/>
              </a:prstGeom>
              <a:blipFill>
                <a:blip r:embed="rId4"/>
                <a:stretch>
                  <a:fillRect t="-10526" r="-2934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BA9C440-FD57-2F12-52D2-DFD9EB771773}"/>
              </a:ext>
            </a:extLst>
          </p:cNvPr>
          <p:cNvSpPr txBox="1"/>
          <p:nvPr/>
        </p:nvSpPr>
        <p:spPr>
          <a:xfrm>
            <a:off x="6528292" y="5850806"/>
            <a:ext cx="518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Threshold= L = # of non inverted inputs 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118196A-BC31-D60B-6F1C-232E50D29032}"/>
              </a:ext>
            </a:extLst>
          </p:cNvPr>
          <p:cNvSpPr/>
          <p:nvPr/>
        </p:nvSpPr>
        <p:spPr>
          <a:xfrm>
            <a:off x="660019" y="2385690"/>
            <a:ext cx="281883" cy="15125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8C99A3E-199D-C992-AF57-3BB71798338D}"/>
              </a:ext>
            </a:extLst>
          </p:cNvPr>
          <p:cNvSpPr/>
          <p:nvPr/>
        </p:nvSpPr>
        <p:spPr>
          <a:xfrm>
            <a:off x="654290" y="4071261"/>
            <a:ext cx="281883" cy="15125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FB16D9-CE43-8F22-2990-0825F4B22086}"/>
              </a:ext>
            </a:extLst>
          </p:cNvPr>
          <p:cNvSpPr txBox="1"/>
          <p:nvPr/>
        </p:nvSpPr>
        <p:spPr>
          <a:xfrm>
            <a:off x="281883" y="293570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75024-76E4-F411-D860-536B869596A1}"/>
              </a:ext>
            </a:extLst>
          </p:cNvPr>
          <p:cNvSpPr txBox="1"/>
          <p:nvPr/>
        </p:nvSpPr>
        <p:spPr>
          <a:xfrm>
            <a:off x="200527" y="462814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N-L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7C8F9B-1BB6-F26C-81B9-D69BA685C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33" y="2385690"/>
            <a:ext cx="5376268" cy="3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8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Boolean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MLPs can compute any Boolean function since they can emulate individual gates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71874" y="5797358"/>
            <a:ext cx="2303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Generalized </a:t>
            </a:r>
            <a:r>
              <a:rPr lang="en-US" sz="2000" b="1">
                <a:solidFill>
                  <a:srgbClr val="FF0000"/>
                </a:solidFill>
              </a:rPr>
              <a:t>OR</a:t>
            </a:r>
            <a:r>
              <a:rPr lang="en-US" sz="2000">
                <a:solidFill>
                  <a:srgbClr val="FF0000"/>
                </a:solidFill>
              </a:rPr>
              <a:t> gate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38E77C-E60E-48DD-98B2-2A8A0E697D60}"/>
              </a:ext>
            </a:extLst>
          </p:cNvPr>
          <p:cNvGrpSpPr/>
          <p:nvPr/>
        </p:nvGrpSpPr>
        <p:grpSpPr>
          <a:xfrm>
            <a:off x="7479031" y="3688318"/>
            <a:ext cx="2969894" cy="1934248"/>
            <a:chOff x="7479031" y="3688318"/>
            <a:chExt cx="2969894" cy="193424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9E46F0-5036-4258-A26D-99CBEF17A735}"/>
                </a:ext>
              </a:extLst>
            </p:cNvPr>
            <p:cNvSpPr/>
            <p:nvPr/>
          </p:nvSpPr>
          <p:spPr>
            <a:xfrm>
              <a:off x="9163050" y="4314825"/>
              <a:ext cx="771525" cy="800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8198DE9-560B-4332-A9A2-2697348D16A3}"/>
                </a:ext>
              </a:extLst>
            </p:cNvPr>
            <p:cNvCxnSpPr>
              <a:cxnSpLocks/>
            </p:cNvCxnSpPr>
            <p:nvPr/>
          </p:nvCxnSpPr>
          <p:spPr>
            <a:xfrm>
              <a:off x="8029575" y="4010025"/>
              <a:ext cx="1133475" cy="5647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5B1AB87-AC9D-48B8-B7AB-D36D6C6E7ED0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7915275" y="4714875"/>
              <a:ext cx="12477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33C1F20-467C-42BC-AEEA-71CA861D6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425" y="4879617"/>
              <a:ext cx="1190625" cy="5401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7FB9CD-1D2E-4BD0-BE6D-80582B01F65B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75" y="4695825"/>
              <a:ext cx="5143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8C0A29-28D1-4F27-9EC3-B60E09AC65B7}"/>
                </a:ext>
              </a:extLst>
            </p:cNvPr>
            <p:cNvSpPr txBox="1"/>
            <p:nvPr/>
          </p:nvSpPr>
          <p:spPr>
            <a:xfrm>
              <a:off x="7479031" y="374828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X1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38BE-24B8-4767-B3AD-9A68E1C6134B}"/>
                </a:ext>
              </a:extLst>
            </p:cNvPr>
            <p:cNvSpPr txBox="1"/>
            <p:nvPr/>
          </p:nvSpPr>
          <p:spPr>
            <a:xfrm>
              <a:off x="7517131" y="45293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D9B36C-0FDD-454E-AB6E-3E8F118C9A34}"/>
                </a:ext>
              </a:extLst>
            </p:cNvPr>
            <p:cNvSpPr txBox="1"/>
            <p:nvPr/>
          </p:nvSpPr>
          <p:spPr>
            <a:xfrm>
              <a:off x="7545706" y="52532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X3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18F008-0F85-4482-BB9F-3B59AD4D105F}"/>
                </a:ext>
              </a:extLst>
            </p:cNvPr>
            <p:cNvSpPr txBox="1"/>
            <p:nvPr/>
          </p:nvSpPr>
          <p:spPr>
            <a:xfrm>
              <a:off x="9403081" y="4538859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0FA271-4AF4-45FD-9879-9005206F12CC}"/>
                </a:ext>
              </a:extLst>
            </p:cNvPr>
            <p:cNvSpPr txBox="1"/>
            <p:nvPr/>
          </p:nvSpPr>
          <p:spPr>
            <a:xfrm>
              <a:off x="8130283" y="3688318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7C483-8B31-49E8-AED6-E690094569AF}"/>
                </a:ext>
              </a:extLst>
            </p:cNvPr>
            <p:cNvSpPr txBox="1"/>
            <p:nvPr/>
          </p:nvSpPr>
          <p:spPr>
            <a:xfrm>
              <a:off x="8151843" y="43007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889677-6B9D-442D-8254-FFDA4568B0B2}"/>
                </a:ext>
              </a:extLst>
            </p:cNvPr>
            <p:cNvSpPr txBox="1"/>
            <p:nvPr/>
          </p:nvSpPr>
          <p:spPr>
            <a:xfrm>
              <a:off x="8106728" y="4882432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A3FEA2E-784B-4E2A-9747-791E2F660C2F}"/>
              </a:ext>
            </a:extLst>
          </p:cNvPr>
          <p:cNvSpPr txBox="1"/>
          <p:nvPr/>
        </p:nvSpPr>
        <p:spPr>
          <a:xfrm>
            <a:off x="9025890" y="5287944"/>
            <a:ext cx="984885" cy="379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2-3+1=0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5F90CF-83DE-A376-3EE7-87E4E970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FDAC52F-FD41-C7B7-4406-2E6AF9C2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358CB19-5712-43B6-B6FA-08DC284BB9E0}"/>
                  </a:ext>
                </a:extLst>
              </p:cNvPr>
              <p:cNvSpPr/>
              <p:nvPr/>
            </p:nvSpPr>
            <p:spPr>
              <a:xfrm>
                <a:off x="4842151" y="5634527"/>
                <a:ext cx="1118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358CB19-5712-43B6-B6FA-08DC284BB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151" y="5634527"/>
                <a:ext cx="1118191" cy="461665"/>
              </a:xfrm>
              <a:prstGeom prst="rect">
                <a:avLst/>
              </a:prstGeom>
              <a:blipFill>
                <a:blip r:embed="rId4"/>
                <a:stretch>
                  <a:fillRect t="-10526" r="-2934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39D9417-F4EA-885D-6610-88FE96BE8A24}"/>
              </a:ext>
            </a:extLst>
          </p:cNvPr>
          <p:cNvGrpSpPr/>
          <p:nvPr/>
        </p:nvGrpSpPr>
        <p:grpSpPr>
          <a:xfrm>
            <a:off x="7794626" y="2163763"/>
            <a:ext cx="2044700" cy="1229640"/>
            <a:chOff x="7794626" y="2163763"/>
            <a:chExt cx="2044700" cy="1229640"/>
          </a:xfrm>
        </p:grpSpPr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414E2240-58C6-4414-B486-2A2908FB4B5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8260934"/>
                </p:ext>
              </p:extLst>
            </p:nvPr>
          </p:nvGraphicFramePr>
          <p:xfrm>
            <a:off x="7794626" y="2163763"/>
            <a:ext cx="2044700" cy="1229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5" imgW="1098720" imgH="660240" progId="PBrush">
                    <p:embed/>
                  </p:oleObj>
                </mc:Choice>
                <mc:Fallback>
                  <p:oleObj name="Bitmap Image" r:id="rId5" imgW="1098720" imgH="660240" progId="PBrush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414E2240-58C6-4414-B486-2A2908FB4B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794626" y="2163763"/>
                          <a:ext cx="2044700" cy="12296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80D220-72C7-6CE7-7814-7B8CED041885}"/>
                </a:ext>
              </a:extLst>
            </p:cNvPr>
            <p:cNvSpPr txBox="1"/>
            <p:nvPr/>
          </p:nvSpPr>
          <p:spPr>
            <a:xfrm>
              <a:off x="7866530" y="2319617"/>
              <a:ext cx="437029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X1X2X3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92244A-AC8C-412F-A568-714A8167C677}"/>
              </a:ext>
            </a:extLst>
          </p:cNvPr>
          <p:cNvSpPr txBox="1"/>
          <p:nvPr/>
        </p:nvSpPr>
        <p:spPr>
          <a:xfrm>
            <a:off x="6528292" y="5850806"/>
            <a:ext cx="518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Threshold=L-N+1 = 1 - # inverted inputs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8787C02-283A-6A34-0CF9-A6D7E0B6B263}"/>
              </a:ext>
            </a:extLst>
          </p:cNvPr>
          <p:cNvSpPr/>
          <p:nvPr/>
        </p:nvSpPr>
        <p:spPr>
          <a:xfrm>
            <a:off x="660019" y="2385690"/>
            <a:ext cx="281883" cy="15125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FA45702E-F9BC-B0CD-CC8D-CEE4FA5AAD1B}"/>
              </a:ext>
            </a:extLst>
          </p:cNvPr>
          <p:cNvSpPr/>
          <p:nvPr/>
        </p:nvSpPr>
        <p:spPr>
          <a:xfrm>
            <a:off x="654290" y="4071261"/>
            <a:ext cx="281883" cy="15125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3E4FA5-F34B-FCD8-F6BA-1BED171ED48C}"/>
              </a:ext>
            </a:extLst>
          </p:cNvPr>
          <p:cNvSpPr txBox="1"/>
          <p:nvPr/>
        </p:nvSpPr>
        <p:spPr>
          <a:xfrm>
            <a:off x="281883" y="293570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A24CCA-B001-A775-35F6-FA03B03DC8AD}"/>
              </a:ext>
            </a:extLst>
          </p:cNvPr>
          <p:cNvSpPr txBox="1"/>
          <p:nvPr/>
        </p:nvSpPr>
        <p:spPr>
          <a:xfrm>
            <a:off x="200527" y="462814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N-L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650B54B-0004-C93B-7DA6-9E28895FF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823" y="2421365"/>
            <a:ext cx="5831783" cy="32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3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56E94-53A5-C02F-772C-04088E8EC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C36F-D053-1882-2D21-5879DB2A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Perceptron as a Boolean Gate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2EFC27-B059-8583-DC3E-F5BD9D8E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24CE1F-30A2-8043-836C-591238AB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C9C1DBF-AA8B-B88A-312F-CADE3ABB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2" r="45613"/>
          <a:stretch>
            <a:fillRect/>
          </a:stretch>
        </p:blipFill>
        <p:spPr>
          <a:xfrm>
            <a:off x="387351" y="1301489"/>
            <a:ext cx="4019550" cy="37343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34EEDF-5F61-0B21-3A6F-D4C7090E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12" y="4144896"/>
            <a:ext cx="4096322" cy="67342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0784B6-2559-E122-C335-FBA37421986C}"/>
              </a:ext>
            </a:extLst>
          </p:cNvPr>
          <p:cNvSpPr/>
          <p:nvPr/>
        </p:nvSpPr>
        <p:spPr>
          <a:xfrm>
            <a:off x="3756036" y="2210679"/>
            <a:ext cx="981064" cy="51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215ACF9-C607-A5D0-8540-BBB3DCBC1C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803"/>
          <a:stretch>
            <a:fillRect/>
          </a:stretch>
        </p:blipFill>
        <p:spPr>
          <a:xfrm>
            <a:off x="6755108" y="1112579"/>
            <a:ext cx="3820068" cy="37057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C2047C1-523D-A099-0106-A03905C09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866" y="4818321"/>
            <a:ext cx="4096322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80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B5030-D5C0-8412-4712-D9E48AC02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50E2-9121-21E8-237A-35C7244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Multi-layer perceptron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3F18CD-878C-9B50-E3EA-8E6226B3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49A730-40AC-6874-DB1E-D2987ECE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138F1-44A2-59A4-CF40-0FDEF54C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49" y="1911081"/>
            <a:ext cx="5283201" cy="2699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A73C9-F8DB-4381-EDA7-8A5ACDD9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23" y="1133120"/>
            <a:ext cx="4395060" cy="23179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C614270-347E-ED67-DBD9-F4BD7EAA206D}"/>
              </a:ext>
            </a:extLst>
          </p:cNvPr>
          <p:cNvGrpSpPr/>
          <p:nvPr/>
        </p:nvGrpSpPr>
        <p:grpSpPr>
          <a:xfrm>
            <a:off x="4653072" y="3493544"/>
            <a:ext cx="4616699" cy="2600957"/>
            <a:chOff x="5802010" y="2706434"/>
            <a:chExt cx="4616699" cy="26009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58166-1AE9-0C6C-3056-B8677CBD5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2010" y="2706434"/>
              <a:ext cx="4616699" cy="26009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A58F2-C1B3-B296-A7C1-598FA8482D00}"/>
                </a:ext>
              </a:extLst>
            </p:cNvPr>
            <p:cNvSpPr txBox="1"/>
            <p:nvPr/>
          </p:nvSpPr>
          <p:spPr>
            <a:xfrm>
              <a:off x="7888407" y="3882788"/>
              <a:ext cx="697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Temp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912102-AF41-3921-3D25-4F902ECD44DD}"/>
                  </a:ext>
                </a:extLst>
              </p:cNvPr>
              <p:cNvSpPr txBox="1"/>
              <p:nvPr/>
            </p:nvSpPr>
            <p:spPr>
              <a:xfrm>
                <a:off x="9430334" y="4610100"/>
                <a:ext cx="2549159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912102-AF41-3921-3D25-4F902ECD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334" y="4610100"/>
                <a:ext cx="2549159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256152-20D4-7341-381A-0848966372AD}"/>
                  </a:ext>
                </a:extLst>
              </p:cNvPr>
              <p:cNvSpPr txBox="1"/>
              <p:nvPr/>
            </p:nvSpPr>
            <p:spPr>
              <a:xfrm>
                <a:off x="9269771" y="5426744"/>
                <a:ext cx="2549159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256152-20D4-7341-381A-084896637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771" y="5426744"/>
                <a:ext cx="2549159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D041005-3C91-7321-CA13-2D9BE49DB132}"/>
              </a:ext>
            </a:extLst>
          </p:cNvPr>
          <p:cNvSpPr/>
          <p:nvPr/>
        </p:nvSpPr>
        <p:spPr>
          <a:xfrm>
            <a:off x="8851900" y="2724535"/>
            <a:ext cx="1502988" cy="304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81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529B208-34DD-7E44-1642-22B225962236}"/>
              </a:ext>
            </a:extLst>
          </p:cNvPr>
          <p:cNvGrpSpPr/>
          <p:nvPr/>
        </p:nvGrpSpPr>
        <p:grpSpPr>
          <a:xfrm>
            <a:off x="5241178" y="2523554"/>
            <a:ext cx="4616699" cy="2600957"/>
            <a:chOff x="5802010" y="2706434"/>
            <a:chExt cx="4616699" cy="260095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2010" y="2706434"/>
              <a:ext cx="4616699" cy="26009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88B99B-DB73-ECDE-112C-A448DD0B1470}"/>
                </a:ext>
              </a:extLst>
            </p:cNvPr>
            <p:cNvSpPr txBox="1"/>
            <p:nvPr/>
          </p:nvSpPr>
          <p:spPr>
            <a:xfrm>
              <a:off x="7888407" y="3882788"/>
              <a:ext cx="697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Temp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Boolean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7AD3833-3DBD-4642-BC46-EF6569CA2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28153"/>
                <a:ext cx="11582400" cy="5021979"/>
              </a:xfrm>
            </p:spPr>
            <p:txBody>
              <a:bodyPr/>
              <a:lstStyle/>
              <a:p>
                <a:r>
                  <a:rPr lang="en-US" dirty="0"/>
                  <a:t>XOR Function: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∨¬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zh-TW" altLang="en-US" b="1" dirty="0">
                  <a:solidFill>
                    <a:srgbClr val="FF0000"/>
                  </a:solidFill>
                  <a:latin typeface="Cambria" panose="02040503050406030204" pitchFamily="18" charset="0"/>
                  <a:sym typeface="Symbol" pitchFamily="18" charset="2"/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7AD3833-3DBD-4642-BC46-EF6569CA2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28153"/>
                <a:ext cx="11582400" cy="5021979"/>
              </a:xfrm>
              <a:blipFill>
                <a:blip r:embed="rId3"/>
                <a:stretch>
                  <a:fillRect l="-1474" t="-3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77" y="2817198"/>
            <a:ext cx="4472695" cy="2897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0649" y="5314890"/>
            <a:ext cx="1198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 b="1">
                <a:solidFill>
                  <a:srgbClr val="FF0000"/>
                </a:solidFill>
              </a:rPr>
              <a:t>XOR</a:t>
            </a:r>
            <a:r>
              <a:rPr lang="en-US" sz="2000">
                <a:solidFill>
                  <a:srgbClr val="FF0000"/>
                </a:solidFill>
              </a:rPr>
              <a:t> gate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E9BC62-F9AE-320F-47F9-86D045B2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C8919-83BA-41E7-FFAE-5864EDFF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087CD15B-E4E0-9F57-582E-BF52FDCB23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33548" y="803901"/>
              <a:ext cx="4547705" cy="21171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6523">
                      <a:extLst>
                        <a:ext uri="{9D8B030D-6E8A-4147-A177-3AD203B41FA5}">
                          <a16:colId xmlns:a16="http://schemas.microsoft.com/office/drawing/2014/main" val="2540957612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988746880"/>
                        </a:ext>
                      </a:extLst>
                    </a:gridCol>
                    <a:gridCol w="775252">
                      <a:extLst>
                        <a:ext uri="{9D8B030D-6E8A-4147-A177-3AD203B41FA5}">
                          <a16:colId xmlns:a16="http://schemas.microsoft.com/office/drawing/2014/main" val="4112045345"/>
                        </a:ext>
                      </a:extLst>
                    </a:gridCol>
                    <a:gridCol w="1113183">
                      <a:extLst>
                        <a:ext uri="{9D8B030D-6E8A-4147-A177-3AD203B41FA5}">
                          <a16:colId xmlns:a16="http://schemas.microsoft.com/office/drawing/2014/main" val="1955362477"/>
                        </a:ext>
                      </a:extLst>
                    </a:gridCol>
                    <a:gridCol w="1815547">
                      <a:extLst>
                        <a:ext uri="{9D8B030D-6E8A-4147-A177-3AD203B41FA5}">
                          <a16:colId xmlns:a16="http://schemas.microsoft.com/office/drawing/2014/main" val="4713815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e>
                                </m:d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¬</m:t>
                                    </m:r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∨¬</m:t>
                                    </m:r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839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9811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67006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1105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66327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087CD15B-E4E0-9F57-582E-BF52FDCB23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33548" y="803901"/>
              <a:ext cx="4547705" cy="21171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6523">
                      <a:extLst>
                        <a:ext uri="{9D8B030D-6E8A-4147-A177-3AD203B41FA5}">
                          <a16:colId xmlns:a16="http://schemas.microsoft.com/office/drawing/2014/main" val="2540957612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988746880"/>
                        </a:ext>
                      </a:extLst>
                    </a:gridCol>
                    <a:gridCol w="775252">
                      <a:extLst>
                        <a:ext uri="{9D8B030D-6E8A-4147-A177-3AD203B41FA5}">
                          <a16:colId xmlns:a16="http://schemas.microsoft.com/office/drawing/2014/main" val="4112045345"/>
                        </a:ext>
                      </a:extLst>
                    </a:gridCol>
                    <a:gridCol w="1113183">
                      <a:extLst>
                        <a:ext uri="{9D8B030D-6E8A-4147-A177-3AD203B41FA5}">
                          <a16:colId xmlns:a16="http://schemas.microsoft.com/office/drawing/2014/main" val="1955362477"/>
                        </a:ext>
                      </a:extLst>
                    </a:gridCol>
                    <a:gridCol w="1815547">
                      <a:extLst>
                        <a:ext uri="{9D8B030D-6E8A-4147-A177-3AD203B41FA5}">
                          <a16:colId xmlns:a16="http://schemas.microsoft.com/office/drawing/2014/main" val="471381508"/>
                        </a:ext>
                      </a:extLst>
                    </a:gridCol>
                  </a:tblGrid>
                  <a:tr h="633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87" t="-962" r="-1092063" b="-24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4211" t="-962" r="-805263" b="-24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0236" t="-962" r="-381890" b="-24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45902" t="-962" r="-165027" b="-24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1007" t="-962" r="-1342" b="-2490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7839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9811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67006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1105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66327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E0A55A0-0D78-B3B0-C5D9-4EE69828D9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862094"/>
                  </p:ext>
                </p:extLst>
              </p:nvPr>
            </p:nvGraphicFramePr>
            <p:xfrm>
              <a:off x="7327391" y="4636745"/>
              <a:ext cx="486460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72">
                      <a:extLst>
                        <a:ext uri="{9D8B030D-6E8A-4147-A177-3AD203B41FA5}">
                          <a16:colId xmlns:a16="http://schemas.microsoft.com/office/drawing/2014/main" val="2540957612"/>
                        </a:ext>
                      </a:extLst>
                    </a:gridCol>
                    <a:gridCol w="536448">
                      <a:extLst>
                        <a:ext uri="{9D8B030D-6E8A-4147-A177-3AD203B41FA5}">
                          <a16:colId xmlns:a16="http://schemas.microsoft.com/office/drawing/2014/main" val="2988746880"/>
                        </a:ext>
                      </a:extLst>
                    </a:gridCol>
                    <a:gridCol w="1846266">
                      <a:extLst>
                        <a:ext uri="{9D8B030D-6E8A-4147-A177-3AD203B41FA5}">
                          <a16:colId xmlns:a16="http://schemas.microsoft.com/office/drawing/2014/main" val="4112045345"/>
                        </a:ext>
                      </a:extLst>
                    </a:gridCol>
                    <a:gridCol w="1982023">
                      <a:extLst>
                        <a:ext uri="{9D8B030D-6E8A-4147-A177-3AD203B41FA5}">
                          <a16:colId xmlns:a16="http://schemas.microsoft.com/office/drawing/2014/main" val="19553624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𝑻𝒆𝒎𝒑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839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0+0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0+0+0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9811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0+1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0+0+1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67006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1+0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1+0+0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1105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1+1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1−2+1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66327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E0A55A0-0D78-B3B0-C5D9-4EE69828D9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4862094"/>
                  </p:ext>
                </p:extLst>
              </p:nvPr>
            </p:nvGraphicFramePr>
            <p:xfrm>
              <a:off x="7327391" y="4636745"/>
              <a:ext cx="486460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72">
                      <a:extLst>
                        <a:ext uri="{9D8B030D-6E8A-4147-A177-3AD203B41FA5}">
                          <a16:colId xmlns:a16="http://schemas.microsoft.com/office/drawing/2014/main" val="2540957612"/>
                        </a:ext>
                      </a:extLst>
                    </a:gridCol>
                    <a:gridCol w="536448">
                      <a:extLst>
                        <a:ext uri="{9D8B030D-6E8A-4147-A177-3AD203B41FA5}">
                          <a16:colId xmlns:a16="http://schemas.microsoft.com/office/drawing/2014/main" val="2988746880"/>
                        </a:ext>
                      </a:extLst>
                    </a:gridCol>
                    <a:gridCol w="1846266">
                      <a:extLst>
                        <a:ext uri="{9D8B030D-6E8A-4147-A177-3AD203B41FA5}">
                          <a16:colId xmlns:a16="http://schemas.microsoft.com/office/drawing/2014/main" val="4112045345"/>
                        </a:ext>
                      </a:extLst>
                    </a:gridCol>
                    <a:gridCol w="1982023">
                      <a:extLst>
                        <a:ext uri="{9D8B030D-6E8A-4147-A177-3AD203B41FA5}">
                          <a16:colId xmlns:a16="http://schemas.microsoft.com/office/drawing/2014/main" val="19553624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20" t="-1639" r="-88048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4318" t="-1639" r="-72045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6436" t="-1639" r="-1092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5399" t="-1639" r="-1534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7839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6436" t="-101639" r="-1092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5399" t="-101639" r="-1534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9811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6436" t="-201639" r="-1092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5399" t="-201639" r="-1534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67006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6436" t="-301639" r="-1092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5399" t="-301639" r="-1534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1105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6436" t="-401639" r="-1092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5399" t="-401639" r="-153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66327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AE2DFE-FF9E-A888-3284-0E4825B60AF1}"/>
              </a:ext>
            </a:extLst>
          </p:cNvPr>
          <p:cNvSpPr/>
          <p:nvPr/>
        </p:nvSpPr>
        <p:spPr>
          <a:xfrm>
            <a:off x="7548417" y="1470966"/>
            <a:ext cx="3896436" cy="34119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8BBCA4-F5F1-7AEE-3CAE-646795817170}"/>
              </a:ext>
            </a:extLst>
          </p:cNvPr>
          <p:cNvSpPr/>
          <p:nvPr/>
        </p:nvSpPr>
        <p:spPr>
          <a:xfrm>
            <a:off x="7530217" y="2571888"/>
            <a:ext cx="3896436" cy="34119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6A476D-368A-42AF-88E0-8F87A1468391}"/>
                  </a:ext>
                </a:extLst>
              </p:cNvPr>
              <p:cNvSpPr txBox="1"/>
              <p:nvPr/>
            </p:nvSpPr>
            <p:spPr>
              <a:xfrm>
                <a:off x="9729216" y="3023616"/>
                <a:ext cx="2549159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6A476D-368A-42AF-88E0-8F87A1468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216" y="3023616"/>
                <a:ext cx="2549159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E786AF-2638-70BD-4338-5770C80462D1}"/>
                  </a:ext>
                </a:extLst>
              </p:cNvPr>
              <p:cNvSpPr txBox="1"/>
              <p:nvPr/>
            </p:nvSpPr>
            <p:spPr>
              <a:xfrm>
                <a:off x="9729216" y="3749040"/>
                <a:ext cx="2549159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E786AF-2638-70BD-4338-5770C8046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216" y="3749040"/>
                <a:ext cx="2549159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E76BC5-3F81-4FCE-D4F0-F3C4B4A66538}"/>
                  </a:ext>
                </a:extLst>
              </p:cNvPr>
              <p:cNvSpPr txBox="1"/>
              <p:nvPr/>
            </p:nvSpPr>
            <p:spPr>
              <a:xfrm>
                <a:off x="6461760" y="3998976"/>
                <a:ext cx="737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E76BC5-3F81-4FCE-D4F0-F3C4B4A6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3998976"/>
                <a:ext cx="737959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F8A9C-A2EC-D70B-4567-4913109034B0}"/>
                  </a:ext>
                </a:extLst>
              </p:cNvPr>
              <p:cNvSpPr txBox="1"/>
              <p:nvPr/>
            </p:nvSpPr>
            <p:spPr>
              <a:xfrm>
                <a:off x="7967472" y="4090416"/>
                <a:ext cx="737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F8A9C-A2EC-D70B-4567-491310903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472" y="4090416"/>
                <a:ext cx="737959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457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FEADB-47AB-AF09-84DB-A8B26EB0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D355-885A-864A-62D6-22121F0C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Boolean Functions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2518E3-2DB3-24D6-04A3-0FC85A8D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58785B-3598-2B85-97D8-3E978E9F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5CC9F2-40A7-7E5A-F1D3-56DB8FB7C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3" y="1157506"/>
            <a:ext cx="9000117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06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42B2-44AC-4D37-8B56-1BEF83274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Neural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6379-5F4E-40E3-B320-7CBA805A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98645"/>
            <a:ext cx="11582400" cy="3432411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</a:rPr>
              <a:t>Neural</a:t>
            </a:r>
            <a:r>
              <a:rPr lang="en-US" sz="2800"/>
              <a:t> </a:t>
            </a:r>
            <a:r>
              <a:rPr lang="en-US" sz="2800">
                <a:solidFill>
                  <a:srgbClr val="FF0000"/>
                </a:solidFill>
              </a:rPr>
              <a:t>Computation</a:t>
            </a:r>
            <a:r>
              <a:rPr lang="en-US" sz="2800"/>
              <a:t> is a general Machine Learning approach that involves processing information in a similar manner to the networks of neurons (i.e. </a:t>
            </a:r>
            <a:r>
              <a:rPr lang="en-US" sz="2800">
                <a:solidFill>
                  <a:srgbClr val="FF0000"/>
                </a:solidFill>
              </a:rPr>
              <a:t>Neural Networks</a:t>
            </a:r>
            <a:r>
              <a:rPr lang="en-US" sz="2800"/>
              <a:t>) found in human/animal brains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800">
                <a:solidFill>
                  <a:srgbClr val="FF0000"/>
                </a:solidFill>
              </a:rPr>
              <a:t>Artificial Neural Networks (ANNs) </a:t>
            </a:r>
            <a:r>
              <a:rPr lang="en-US" sz="2800"/>
              <a:t>are networks of Artificial Neurons, and hence constitute crude approximations to parts of real brains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800"/>
              <a:t>They are massively parallel, which makes them efficient, robust, fault and noise tolerant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FFFF7-2E58-4D31-8540-6A472B84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ED525-8380-4E2C-93F1-46FFDB39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8045-A3BF-4C0C-A6AC-61E00300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D40-DDB1-490C-B6C1-84A7EA45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00" y="4539724"/>
            <a:ext cx="4262918" cy="1788144"/>
          </a:xfrm>
          <a:prstGeom prst="rect">
            <a:avLst/>
          </a:prstGeom>
        </p:spPr>
      </p:pic>
      <p:pic>
        <p:nvPicPr>
          <p:cNvPr id="8" name="Content Placeholder 6" descr="neurons.jpg">
            <a:extLst>
              <a:ext uri="{FF2B5EF4-FFF2-40B4-BE49-F238E27FC236}">
                <a16:creationId xmlns:a16="http://schemas.microsoft.com/office/drawing/2014/main" id="{50ADC31F-3971-417F-9419-7D4C0BBCDF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9254" y="4539724"/>
            <a:ext cx="4090096" cy="178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86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Boolean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228154"/>
            <a:ext cx="11744325" cy="159693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</a:rPr>
              <a:t>A one-hidden-layer MLP is a Universal Boolean Function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It can represent any function by expressing it in terms of the input conditions that make the function 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CC2A2-DC15-4FE6-8FD9-296EF3ABC7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5" y="2562821"/>
            <a:ext cx="8191500" cy="3762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C44DB-9F33-C2F1-AD31-7A476C626169}"/>
                  </a:ext>
                </a:extLst>
              </p:cNvPr>
              <p:cNvSpPr txBox="1"/>
              <p:nvPr/>
            </p:nvSpPr>
            <p:spPr>
              <a:xfrm>
                <a:off x="9402902" y="5137207"/>
                <a:ext cx="2323452" cy="120032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u="sng"/>
                  <a:t>Note:</a:t>
                </a:r>
                <a:r>
                  <a:rPr lang="en-US"/>
                  <a:t> </a:t>
                </a:r>
                <a:endParaRPr lang="en-US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endParaRPr lang="en-US" b="1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C44DB-9F33-C2F1-AD31-7A476C626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902" y="5137207"/>
                <a:ext cx="2323452" cy="1200329"/>
              </a:xfrm>
              <a:prstGeom prst="rect">
                <a:avLst/>
              </a:prstGeom>
              <a:blipFill>
                <a:blip r:embed="rId3"/>
                <a:stretch>
                  <a:fillRect l="-2094" t="-3046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0CF541-1202-FC93-3D49-F786D4BC9931}"/>
                  </a:ext>
                </a:extLst>
              </p:cNvPr>
              <p:cNvSpPr txBox="1"/>
              <p:nvPr/>
            </p:nvSpPr>
            <p:spPr>
              <a:xfrm>
                <a:off x="8229601" y="2305961"/>
                <a:ext cx="3959842" cy="258532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Hints:</a:t>
                </a:r>
              </a:p>
              <a:p>
                <a:pPr marL="342900" indent="-342900">
                  <a:buAutoNum type="arabicPeriod"/>
                </a:pPr>
                <a:r>
                  <a:rPr lang="en-US"/>
                  <a:t>In truth tables always look for output equal to “1” </a:t>
                </a:r>
              </a:p>
              <a:p>
                <a:pPr marL="342900" indent="-342900">
                  <a:buAutoNum type="arabicPeriod"/>
                </a:pPr>
                <a:r>
                  <a:rPr lang="en-US"/>
                  <a:t>The output Y is the sum of terms that have “1” in the truth table of Y</a:t>
                </a:r>
              </a:p>
              <a:p>
                <a:pPr marL="342900" indent="-342900">
                  <a:buAutoNum type="arabicPeriod"/>
                </a:pPr>
                <a:r>
                  <a:rPr lang="en-US"/>
                  <a:t>To represent a term in the output equation, 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for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equal to zero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for all values that correspond to one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0CF541-1202-FC93-3D49-F786D4BC9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1" y="2305961"/>
                <a:ext cx="3959842" cy="2585323"/>
              </a:xfrm>
              <a:prstGeom prst="rect">
                <a:avLst/>
              </a:prstGeom>
              <a:blipFill>
                <a:blip r:embed="rId4"/>
                <a:stretch>
                  <a:fillRect l="-1231" t="-11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7F33DB-58B9-17FB-8FEF-8385285E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30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80288B-A8AE-4A70-561C-9FAF5C8E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C49D8-4D64-E807-7E5C-38B57DE3B8E5}"/>
              </a:ext>
            </a:extLst>
          </p:cNvPr>
          <p:cNvSpPr txBox="1"/>
          <p:nvPr/>
        </p:nvSpPr>
        <p:spPr>
          <a:xfrm>
            <a:off x="0" y="2818827"/>
            <a:ext cx="2956331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5-input variable </a:t>
            </a:r>
            <a:r>
              <a:rPr lang="en-US" sz="1200">
                <a:sym typeface="Wingdings" panose="05000000000000000000" pitchFamily="2" charset="2"/>
              </a:rPr>
              <a:t> Truth table has 2^5 = 32 rows; Only the rows with Y = 1 are shown.</a:t>
            </a:r>
            <a:endParaRPr lang="en-US" sz="120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46D6DE2-CB04-D558-8DF6-809FEDB87654}"/>
              </a:ext>
            </a:extLst>
          </p:cNvPr>
          <p:cNvSpPr/>
          <p:nvPr/>
        </p:nvSpPr>
        <p:spPr>
          <a:xfrm rot="14610652">
            <a:off x="-55001" y="3396343"/>
            <a:ext cx="543139" cy="35063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34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0233-6B01-4BB0-BD43-B983A1ED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Boolean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50A4D-551C-4B1F-B10E-DCC88CCB9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Design a single hidden layer MLP to model the logical expression given below, assuming simple perceptron: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 = 1 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800" dirty="0"/>
                  <a:t>. Clearly show the used weights and biases.</a:t>
                </a:r>
              </a:p>
              <a:p>
                <a:endParaRPr lang="en-US" sz="2800" dirty="0"/>
              </a:p>
              <a:p>
                <a:pPr marL="76200" indent="0">
                  <a:buNone/>
                </a:pPr>
                <a:endParaRPr lang="en-US" sz="2800" dirty="0"/>
              </a:p>
              <a:p>
                <a:r>
                  <a:rPr lang="en-US" sz="2800" dirty="0"/>
                  <a:t>Note that bias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50A4D-551C-4B1F-B10E-DCC88CCB9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1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464D1-4B50-45D2-BBAC-3BE7A83E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634C1-6385-4DE5-8D57-21DEF96C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4F2E9-CA51-4A81-A6ED-0FB14965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6035A9E-5A7B-4B3D-AC04-79C3A851C0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714236"/>
              </p:ext>
            </p:extLst>
          </p:nvPr>
        </p:nvGraphicFramePr>
        <p:xfrm>
          <a:off x="6648450" y="2354263"/>
          <a:ext cx="5238750" cy="35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638680" imgH="3575160" progId="PBrush">
                  <p:embed/>
                </p:oleObj>
              </mc:Choice>
              <mc:Fallback>
                <p:oleObj name="Bitmap Image" r:id="rId3" imgW="5638680" imgH="357516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36035A9E-5A7B-4B3D-AC04-79C3A851C0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48450" y="2354263"/>
                        <a:ext cx="5238750" cy="357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D4D0C7-0114-02D9-8B2F-CCBCBA1EBFE2}"/>
                  </a:ext>
                </a:extLst>
              </p:cNvPr>
              <p:cNvSpPr txBox="1"/>
              <p:nvPr/>
            </p:nvSpPr>
            <p:spPr>
              <a:xfrm>
                <a:off x="715617" y="3008242"/>
                <a:ext cx="42867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∨¬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D4D0C7-0114-02D9-8B2F-CCBCBA1EB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7" y="3008242"/>
                <a:ext cx="428675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D0CCF0D-61E9-FB79-704A-63BC4618A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804726"/>
              </p:ext>
            </p:extLst>
          </p:nvPr>
        </p:nvGraphicFramePr>
        <p:xfrm>
          <a:off x="1108082" y="4367516"/>
          <a:ext cx="5156207" cy="1463040"/>
        </p:xfrm>
        <a:graphic>
          <a:graphicData uri="http://schemas.openxmlformats.org/drawingml/2006/table">
            <a:tbl>
              <a:tblPr/>
              <a:tblGrid>
                <a:gridCol w="736601">
                  <a:extLst>
                    <a:ext uri="{9D8B030D-6E8A-4147-A177-3AD203B41FA5}">
                      <a16:colId xmlns:a16="http://schemas.microsoft.com/office/drawing/2014/main" val="3052698719"/>
                    </a:ext>
                  </a:extLst>
                </a:gridCol>
                <a:gridCol w="736601">
                  <a:extLst>
                    <a:ext uri="{9D8B030D-6E8A-4147-A177-3AD203B41FA5}">
                      <a16:colId xmlns:a16="http://schemas.microsoft.com/office/drawing/2014/main" val="4185384699"/>
                    </a:ext>
                  </a:extLst>
                </a:gridCol>
                <a:gridCol w="736601">
                  <a:extLst>
                    <a:ext uri="{9D8B030D-6E8A-4147-A177-3AD203B41FA5}">
                      <a16:colId xmlns:a16="http://schemas.microsoft.com/office/drawing/2014/main" val="4081523284"/>
                    </a:ext>
                  </a:extLst>
                </a:gridCol>
                <a:gridCol w="736601">
                  <a:extLst>
                    <a:ext uri="{9D8B030D-6E8A-4147-A177-3AD203B41FA5}">
                      <a16:colId xmlns:a16="http://schemas.microsoft.com/office/drawing/2014/main" val="3936559297"/>
                    </a:ext>
                  </a:extLst>
                </a:gridCol>
                <a:gridCol w="736601">
                  <a:extLst>
                    <a:ext uri="{9D8B030D-6E8A-4147-A177-3AD203B41FA5}">
                      <a16:colId xmlns:a16="http://schemas.microsoft.com/office/drawing/2014/main" val="4241241939"/>
                    </a:ext>
                  </a:extLst>
                </a:gridCol>
                <a:gridCol w="736601">
                  <a:extLst>
                    <a:ext uri="{9D8B030D-6E8A-4147-A177-3AD203B41FA5}">
                      <a16:colId xmlns:a16="http://schemas.microsoft.com/office/drawing/2014/main" val="3089920376"/>
                    </a:ext>
                  </a:extLst>
                </a:gridCol>
                <a:gridCol w="736601">
                  <a:extLst>
                    <a:ext uri="{9D8B030D-6E8A-4147-A177-3AD203B41FA5}">
                      <a16:colId xmlns:a16="http://schemas.microsoft.com/office/drawing/2014/main" val="29243143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(h</a:t>
                      </a:r>
                      <a:r>
                        <a:rPr lang="en-US" sz="1800" baseline="-25000" dirty="0"/>
                        <a:t>1</a:t>
                      </a:r>
                      <a:r>
                        <a:rPr lang="en-US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(h</a:t>
                      </a:r>
                      <a:r>
                        <a:rPr lang="en-US" sz="1800" baseline="-25000" dirty="0"/>
                        <a:t>2</a:t>
                      </a:r>
                      <a:r>
                        <a:rPr lang="en-US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832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/>
                        <a:t>0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7379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/>
                        <a:t>0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5874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/>
                        <a:t>1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05722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2E558EB-3FC1-EAA6-CA4F-76307D5FB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5625" y="5154783"/>
            <a:ext cx="2441575" cy="9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43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56345-5583-8D1E-5397-8B3D6640E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0BC4-99BC-3B30-D5DA-928549C5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Multi-layer perceptron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3824C57-BB07-D6B6-C7EA-69106BE0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32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4142615-EFCF-ADF6-B999-90FFC50F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807A145-B148-1A91-33AD-99E487EFB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8153"/>
            <a:ext cx="11582400" cy="5021979"/>
          </a:xfrm>
        </p:spPr>
        <p:txBody>
          <a:bodyPr/>
          <a:lstStyle/>
          <a:p>
            <a:r>
              <a:rPr lang="en-US" dirty="0"/>
              <a:t>MLPs can compute more complex Boolean functions</a:t>
            </a:r>
          </a:p>
          <a:p>
            <a:r>
              <a:rPr lang="en-US" dirty="0"/>
              <a:t>MLPs are universal Boolean functions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9DC202-894A-6452-3F92-D85C6447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52492"/>
            <a:ext cx="5896798" cy="315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62DC1A-AE1B-0613-53E1-E9BD7755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06" y="2454156"/>
            <a:ext cx="6763694" cy="3057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ED339-08AD-0CEE-59D2-D51BE9626414}"/>
              </a:ext>
            </a:extLst>
          </p:cNvPr>
          <p:cNvSpPr txBox="1"/>
          <p:nvPr/>
        </p:nvSpPr>
        <p:spPr>
          <a:xfrm>
            <a:off x="5518150" y="5629847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https://medium.com/data-science/what-the-hell-is-perceptron-626217814f53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9380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10E2D-98F5-4076-CFEB-9315A81DF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5AB-9CCF-D0B1-D26B-BD817779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Reducing a Boolean Function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5A366E1-0C3A-62E0-0D9D-99876CAF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33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E5ACD5C-29B5-6D66-5D9B-6E46279A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14569-E341-CA94-DA1F-9D9F240BA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97" y="1263648"/>
            <a:ext cx="4915586" cy="2067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B2424-2FB2-979A-90C3-C2E8695A93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6893"/>
          <a:stretch>
            <a:fillRect/>
          </a:stretch>
        </p:blipFill>
        <p:spPr>
          <a:xfrm>
            <a:off x="831851" y="1377916"/>
            <a:ext cx="3530600" cy="36581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0C897D-F3EB-9753-E8AB-A8B7133C58FF}"/>
              </a:ext>
            </a:extLst>
          </p:cNvPr>
          <p:cNvSpPr/>
          <p:nvPr/>
        </p:nvSpPr>
        <p:spPr>
          <a:xfrm>
            <a:off x="1770069" y="1245111"/>
            <a:ext cx="3221031" cy="304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EF0E8E-06FC-1EC0-3563-3E5D7BACD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408" y="2414360"/>
            <a:ext cx="2651793" cy="711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F880B-E344-835B-0475-68A59CC9E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547" y="3140365"/>
            <a:ext cx="2049703" cy="17430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9FE120-29DB-8EE1-E107-EA70D99AC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8269" y="3480018"/>
            <a:ext cx="4627399" cy="2590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4D117-0523-A9A7-8CE1-0AFAE70DF20A}"/>
              </a:ext>
            </a:extLst>
          </p:cNvPr>
          <p:cNvSpPr txBox="1"/>
          <p:nvPr/>
        </p:nvSpPr>
        <p:spPr>
          <a:xfrm>
            <a:off x="6904201" y="5906841"/>
            <a:ext cx="46273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100" dirty="0">
                <a:solidFill>
                  <a:srgbClr val="0F0F0F"/>
                </a:solidFill>
                <a:effectLst/>
                <a:hlinkClick r:id="rId8"/>
              </a:rPr>
            </a:br>
            <a:r>
              <a:rPr lang="en-US" sz="1100" dirty="0">
                <a:solidFill>
                  <a:srgbClr val="0F0F0F"/>
                </a:solidFill>
                <a:effectLst/>
                <a:hlinkClick r:id="rId8"/>
              </a:rPr>
              <a:t>Source: The Organic Chemistry Tutor</a:t>
            </a:r>
            <a:r>
              <a:rPr lang="en-US" sz="1100" dirty="0">
                <a:solidFill>
                  <a:srgbClr val="0F0F0F"/>
                </a:solidFill>
                <a:effectLst/>
              </a:rPr>
              <a:t> (I</a:t>
            </a:r>
            <a:r>
              <a:rPr lang="en-US" sz="1100" b="1" dirty="0"/>
              <a:t>ntroduction to Karnaugh Maps</a:t>
            </a:r>
            <a:r>
              <a:rPr lang="en-US" sz="1100" dirty="0">
                <a:effectLst/>
              </a:rPr>
              <a:t>)</a:t>
            </a:r>
          </a:p>
          <a:p>
            <a:pPr>
              <a:buNone/>
            </a:pPr>
            <a:br>
              <a:rPr lang="en-US" sz="1100" dirty="0"/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94540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6BA49-0B72-4742-C548-223EAB33CE93}"/>
              </a:ext>
            </a:extLst>
          </p:cNvPr>
          <p:cNvSpPr/>
          <p:nvPr/>
        </p:nvSpPr>
        <p:spPr>
          <a:xfrm>
            <a:off x="108268" y="5084064"/>
            <a:ext cx="7414196" cy="101954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BE1FAF-8E92-E9DD-B200-D3A2A190D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880"/>
          <a:stretch/>
        </p:blipFill>
        <p:spPr>
          <a:xfrm>
            <a:off x="8099107" y="0"/>
            <a:ext cx="2566096" cy="140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9B0A5-659B-472B-89AD-7F77591A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605"/>
            <a:ext cx="7553739" cy="703996"/>
          </a:xfrm>
        </p:spPr>
        <p:txBody>
          <a:bodyPr>
            <a:noAutofit/>
          </a:bodyPr>
          <a:lstStyle/>
          <a:p>
            <a:r>
              <a:rPr lang="en-US" sz="3600"/>
              <a:t>MLPs as Boolean Functions – The XOR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E176F-89A5-4CA0-9A24-F455695EAD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28153"/>
                <a:ext cx="8306937" cy="500887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/>
                  <a:t>Recall XOR implementation:</a:t>
                </a:r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/>
                  <a:t>An XOR needs 3 </a:t>
                </a:r>
                <a:r>
                  <a:rPr lang="en-US" sz="2800" err="1"/>
                  <a:t>perceptrons</a:t>
                </a:r>
                <a:r>
                  <a:rPr lang="en-US" sz="2800"/>
                  <a:t> with 2 layers per XOR</a:t>
                </a: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/>
                  <a:t>XORing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/>
                  <a:t> variables – results in truth table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/>
                  <a:t> product terms (i.e. 1’s) that cannot be reduced.</a:t>
                </a: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/>
                  <a:t>The width of a single hidden-layer Boolean MLP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/>
                  <a:t> inputs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baseline="30000">
                    <a:solidFill>
                      <a:srgbClr val="FF0000"/>
                    </a:solidFill>
                  </a:rPr>
                  <a:t> </a:t>
                </a:r>
                <a:r>
                  <a:rPr lang="en-US" sz="2800" err="1"/>
                  <a:t>perceptrons</a:t>
                </a:r>
                <a:r>
                  <a:rPr lang="en-US" sz="2800"/>
                  <a:t> in </a:t>
                </a:r>
                <a:r>
                  <a:rPr lang="en-US" sz="2800" b="1" u="sng"/>
                  <a:t>hidden layer</a:t>
                </a:r>
                <a:r>
                  <a:rPr lang="en-US" sz="2800"/>
                  <a:t> (</a:t>
                </a:r>
                <a:r>
                  <a:rPr lang="en-US" sz="2800">
                    <a:solidFill>
                      <a:srgbClr val="FF0000"/>
                    </a:solidFill>
                  </a:rPr>
                  <a:t>Exponential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/>
                  <a:t>)</a:t>
                </a: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/>
                  <a:t>Generally, deeper networks reduce the number of neurons (</a:t>
                </a:r>
                <a:r>
                  <a:rPr lang="en-US" sz="2800" err="1"/>
                  <a:t>perceptrons</a:t>
                </a:r>
                <a:r>
                  <a:rPr lang="en-US" sz="2800"/>
                  <a:t>) significantly</a:t>
                </a:r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/>
                  <a:t>For 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/>
                  <a:t> input XOR gate: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/>
                  <a:t>, total number of needed </a:t>
                </a:r>
                <a:r>
                  <a:rPr lang="en-US" sz="2800" err="1"/>
                  <a:t>perceptrons</a:t>
                </a:r>
                <a:r>
                  <a:rPr lang="en-US" sz="2800"/>
                  <a:t> (hidden plus output):</a:t>
                </a:r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/>
                  <a:t>With one hidden layer: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800" baseline="30000">
                    <a:solidFill>
                      <a:srgbClr val="FF0000"/>
                    </a:solidFill>
                  </a:rPr>
                  <a:t> </a:t>
                </a:r>
                <a:r>
                  <a:rPr lang="en-US" sz="2800" err="1"/>
                  <a:t>perceptrons</a:t>
                </a:r>
                <a:r>
                  <a:rPr lang="en-US" sz="2800"/>
                  <a:t> </a:t>
                </a:r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b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hidden Layers</a:t>
                </a:r>
                <a:r>
                  <a:rPr lang="en-US" sz="2800">
                    <a:solidFill>
                      <a:schemeClr val="tx1"/>
                    </a:solidFill>
                    <a:sym typeface="Symbol" panose="05050102010706020507" pitchFamily="18" charset="2"/>
                  </a:rPr>
                  <a:t>:</a:t>
                </a:r>
                <a:r>
                  <a:rPr lang="en-US" sz="280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>
                    <a:solidFill>
                      <a:srgbClr val="FF0000"/>
                    </a:solidFill>
                  </a:rPr>
                  <a:t> </a:t>
                </a:r>
                <a:r>
                  <a:rPr lang="en-US" sz="2800" err="1"/>
                  <a:t>perceptrons</a:t>
                </a:r>
                <a:endParaRPr lang="en-US" sz="28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E176F-89A5-4CA0-9A24-F455695EAD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28153"/>
                <a:ext cx="8306937" cy="5008874"/>
              </a:xfrm>
              <a:blipFill>
                <a:blip r:embed="rId3"/>
                <a:stretch>
                  <a:fillRect l="-1101" t="-1825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A941F-A68E-487C-AB4A-1019165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CF8FB-C0D2-4B57-8280-9597DA81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F545A-91D2-4CD6-ABD4-6D6CABDD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7DE6D-4503-440C-101B-F1A1BC2B7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709" y="192391"/>
            <a:ext cx="3078491" cy="5374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AEB5C7-648F-87A6-3330-FB0B13BD55F3}"/>
                  </a:ext>
                </a:extLst>
              </p:cNvPr>
              <p:cNvSpPr txBox="1"/>
              <p:nvPr/>
            </p:nvSpPr>
            <p:spPr>
              <a:xfrm>
                <a:off x="8141633" y="5597211"/>
                <a:ext cx="3955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Example: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AEB5C7-648F-87A6-3330-FB0B13BD5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633" y="5597211"/>
                <a:ext cx="3955442" cy="369332"/>
              </a:xfrm>
              <a:prstGeom prst="rect">
                <a:avLst/>
              </a:prstGeom>
              <a:blipFill>
                <a:blip r:embed="rId5"/>
                <a:stretch>
                  <a:fillRect l="-13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31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BE1FAF-8E92-E9DD-B200-D3A2A190D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880"/>
          <a:stretch/>
        </p:blipFill>
        <p:spPr>
          <a:xfrm>
            <a:off x="8099107" y="0"/>
            <a:ext cx="2566096" cy="140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9B0A5-659B-472B-89AD-7F77591A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605"/>
            <a:ext cx="7553739" cy="703996"/>
          </a:xfrm>
        </p:spPr>
        <p:txBody>
          <a:bodyPr>
            <a:noAutofit/>
          </a:bodyPr>
          <a:lstStyle/>
          <a:p>
            <a:r>
              <a:rPr lang="en-US" sz="3600"/>
              <a:t>MLPs as Boolean Functions – The XOR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E176F-89A5-4CA0-9A24-F455695EA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228152"/>
            <a:ext cx="6877877" cy="2422821"/>
          </a:xfrm>
        </p:spPr>
        <p:txBody>
          <a:bodyPr vert="horz" lIns="0" tIns="45720" rIns="0" bIns="45720" rtlCol="0" anchor="t">
            <a:normAutofit fontScale="77500" lnSpcReduction="20000"/>
          </a:bodyPr>
          <a:lstStyle/>
          <a:p>
            <a:pPr marL="518795" indent="-44259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Summary: 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Scheme 1: direct implementation from truth table</a:t>
            </a:r>
            <a:endParaRPr lang="en-US" sz="2800" dirty="0">
              <a:ea typeface="Calibri"/>
              <a:cs typeface="Calibri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Scheme 2: using structure (1) and associative property</a:t>
            </a:r>
            <a:endParaRPr lang="en-US" sz="2800" dirty="0">
              <a:ea typeface="Calibri"/>
              <a:cs typeface="Calibri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Scheme 3: using structure (2) and associative property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A941F-A68E-487C-AB4A-1019165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CF8FB-C0D2-4B57-8280-9597DA81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F545A-91D2-4CD6-ABD4-6D6CABDD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7DE6D-4503-440C-101B-F1A1BC2B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09" y="192391"/>
            <a:ext cx="3078491" cy="5374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AEB5C7-648F-87A6-3330-FB0B13BD55F3}"/>
                  </a:ext>
                </a:extLst>
              </p:cNvPr>
              <p:cNvSpPr txBox="1"/>
              <p:nvPr/>
            </p:nvSpPr>
            <p:spPr>
              <a:xfrm>
                <a:off x="8141633" y="5597211"/>
                <a:ext cx="3955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Example: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AEB5C7-648F-87A6-3330-FB0B13BD5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633" y="5597211"/>
                <a:ext cx="3955442" cy="369332"/>
              </a:xfrm>
              <a:prstGeom prst="rect">
                <a:avLst/>
              </a:prstGeom>
              <a:blipFill>
                <a:blip r:embed="rId4"/>
                <a:stretch>
                  <a:fillRect l="-13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5D09E8C7-7416-28A4-1984-281619CD5F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860432"/>
              <a:ext cx="875306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0612">
                      <a:extLst>
                        <a:ext uri="{9D8B030D-6E8A-4147-A177-3AD203B41FA5}">
                          <a16:colId xmlns:a16="http://schemas.microsoft.com/office/drawing/2014/main" val="3543566453"/>
                        </a:ext>
                      </a:extLst>
                    </a:gridCol>
                    <a:gridCol w="1750612">
                      <a:extLst>
                        <a:ext uri="{9D8B030D-6E8A-4147-A177-3AD203B41FA5}">
                          <a16:colId xmlns:a16="http://schemas.microsoft.com/office/drawing/2014/main" val="1372839883"/>
                        </a:ext>
                      </a:extLst>
                    </a:gridCol>
                    <a:gridCol w="1750612">
                      <a:extLst>
                        <a:ext uri="{9D8B030D-6E8A-4147-A177-3AD203B41FA5}">
                          <a16:colId xmlns:a16="http://schemas.microsoft.com/office/drawing/2014/main" val="3566485306"/>
                        </a:ext>
                      </a:extLst>
                    </a:gridCol>
                    <a:gridCol w="1750612">
                      <a:extLst>
                        <a:ext uri="{9D8B030D-6E8A-4147-A177-3AD203B41FA5}">
                          <a16:colId xmlns:a16="http://schemas.microsoft.com/office/drawing/2014/main" val="1895537287"/>
                        </a:ext>
                      </a:extLst>
                    </a:gridCol>
                    <a:gridCol w="1750612">
                      <a:extLst>
                        <a:ext uri="{9D8B030D-6E8A-4147-A177-3AD203B41FA5}">
                          <a16:colId xmlns:a16="http://schemas.microsoft.com/office/drawing/2014/main" val="41332172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Scheme/criteria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# of hidden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# of hidden layers +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# of </a:t>
                          </a:r>
                          <a:r>
                            <a:rPr lang="en-US" sz="1800" err="1"/>
                            <a:t>Perceptrons</a:t>
                          </a:r>
                          <a:r>
                            <a:rPr lang="en-US" sz="1800"/>
                            <a:t> in hidden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Total # of </a:t>
                          </a:r>
                          <a:r>
                            <a:rPr lang="en-US" sz="1800" err="1"/>
                            <a:t>Perceptrons</a:t>
                          </a:r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2843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3864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3(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8013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3*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7805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5D09E8C7-7416-28A4-1984-281619CD5F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860432"/>
              <a:ext cx="875306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0612">
                      <a:extLst>
                        <a:ext uri="{9D8B030D-6E8A-4147-A177-3AD203B41FA5}">
                          <a16:colId xmlns:a16="http://schemas.microsoft.com/office/drawing/2014/main" val="3543566453"/>
                        </a:ext>
                      </a:extLst>
                    </a:gridCol>
                    <a:gridCol w="1750612">
                      <a:extLst>
                        <a:ext uri="{9D8B030D-6E8A-4147-A177-3AD203B41FA5}">
                          <a16:colId xmlns:a16="http://schemas.microsoft.com/office/drawing/2014/main" val="1372839883"/>
                        </a:ext>
                      </a:extLst>
                    </a:gridCol>
                    <a:gridCol w="1750612">
                      <a:extLst>
                        <a:ext uri="{9D8B030D-6E8A-4147-A177-3AD203B41FA5}">
                          <a16:colId xmlns:a16="http://schemas.microsoft.com/office/drawing/2014/main" val="3566485306"/>
                        </a:ext>
                      </a:extLst>
                    </a:gridCol>
                    <a:gridCol w="1750612">
                      <a:extLst>
                        <a:ext uri="{9D8B030D-6E8A-4147-A177-3AD203B41FA5}">
                          <a16:colId xmlns:a16="http://schemas.microsoft.com/office/drawing/2014/main" val="1895537287"/>
                        </a:ext>
                      </a:extLst>
                    </a:gridCol>
                    <a:gridCol w="1750612">
                      <a:extLst>
                        <a:ext uri="{9D8B030D-6E8A-4147-A177-3AD203B41FA5}">
                          <a16:colId xmlns:a16="http://schemas.microsoft.com/office/drawing/2014/main" val="413321725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Scheme/criteria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# of hidden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# of hidden layers + output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# of </a:t>
                          </a:r>
                          <a:r>
                            <a:rPr lang="en-US" sz="1800" err="1"/>
                            <a:t>Perceptrons</a:t>
                          </a:r>
                          <a:r>
                            <a:rPr lang="en-US" sz="1800"/>
                            <a:t> in hidden layers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Total # of </a:t>
                          </a:r>
                          <a:r>
                            <a:rPr lang="en-US" sz="1800" err="1"/>
                            <a:t>Perceptrons</a:t>
                          </a:r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2843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1045" t="-180328" r="-10174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1045" t="-180328" r="-1742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864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697" t="-280328" r="-302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280328" r="-20104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1045" t="-280328" r="-10174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1045" t="-280328" r="-174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8013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3*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697" t="-380328" r="-30209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80328" r="-20104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1045" t="-380328" r="-10174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1045" t="-380328" r="-174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7805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46EAF9-45B9-0018-F155-6DBE1975A3C8}"/>
              </a:ext>
            </a:extLst>
          </p:cNvPr>
          <p:cNvSpPr txBox="1"/>
          <p:nvPr/>
        </p:nvSpPr>
        <p:spPr>
          <a:xfrm>
            <a:off x="7129669" y="437321"/>
            <a:ext cx="136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Structure 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55E0B-4DB9-645C-38F6-35768BD7DC5F}"/>
              </a:ext>
            </a:extLst>
          </p:cNvPr>
          <p:cNvSpPr txBox="1"/>
          <p:nvPr/>
        </p:nvSpPr>
        <p:spPr>
          <a:xfrm>
            <a:off x="7043530" y="1749286"/>
            <a:ext cx="136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Structure 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B1BF9-B44C-2D9A-4E10-A52DD419C400}"/>
              </a:ext>
            </a:extLst>
          </p:cNvPr>
          <p:cNvSpPr txBox="1"/>
          <p:nvPr/>
        </p:nvSpPr>
        <p:spPr>
          <a:xfrm>
            <a:off x="748748" y="5645426"/>
            <a:ext cx="292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* ONE perceptron per layer for this scheme.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1ACA15-1278-ED24-887E-62C7FB8AF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107" y="1243974"/>
            <a:ext cx="2209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7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Boolean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84998"/>
            <a:ext cx="11671110" cy="524756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An MLP can represent a given function </a:t>
            </a:r>
            <a:r>
              <a:rPr lang="en-US" b="1" u="sng"/>
              <a:t>only if it is</a:t>
            </a:r>
            <a:r>
              <a:rPr lang="en-US"/>
              <a:t> sufficiently wide and sufficiently deep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A network </a:t>
            </a:r>
            <a:r>
              <a:rPr lang="en-US" b="1" u="sng"/>
              <a:t>with fewer than the minimum required number of neurons</a:t>
            </a:r>
            <a:r>
              <a:rPr lang="en-US"/>
              <a:t> cannot model the function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Optimal width and depth </a:t>
            </a:r>
            <a:r>
              <a:rPr lang="en-US" b="1" i="1" u="sng"/>
              <a:t>depend on</a:t>
            </a:r>
            <a:r>
              <a:rPr lang="en-US"/>
              <a:t> the number of variables and the complexity of the Boolean function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Deeper networks </a:t>
            </a:r>
            <a:r>
              <a:rPr lang="en-US" b="1" u="sng"/>
              <a:t>may require far fewer neurons</a:t>
            </a:r>
            <a:r>
              <a:rPr lang="en-US"/>
              <a:t> than shallower networks to express the same function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The actual number of parameters in a network is the number of connections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Networks that require an </a:t>
            </a:r>
            <a:r>
              <a:rPr lang="en-US" b="1" u="sng"/>
              <a:t>exponential number of neurons</a:t>
            </a:r>
            <a:r>
              <a:rPr lang="en-US"/>
              <a:t> will require an </a:t>
            </a:r>
            <a:r>
              <a:rPr lang="en-US" b="1" u="sng"/>
              <a:t>exponential number of weights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55875-2945-5731-4B4B-B4A1CCA0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66AC1-69B0-28DF-651E-FE8B7ABD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1118779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4256407"/>
            <a:ext cx="8648700" cy="2072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Universal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43000"/>
            <a:ext cx="7906326" cy="355865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</a:rPr>
              <a:t>The “real”-valued perceptron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Inputs and weights are real values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Output could be Boolean or real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Any real-valued “activation” function may operate on the weighted sum input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MLP as a function over real inputs finds a complex “decision boundary” over a space of reals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963" y="1221353"/>
            <a:ext cx="4145644" cy="2992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7630" y="5107150"/>
            <a:ext cx="137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28x28 image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FE1004-AFF3-99EB-8357-4DC525B7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37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1F82F2-BA43-976E-E606-68FC5860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385024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Universal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1" y="1143000"/>
                <a:ext cx="8348754" cy="322580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/>
                  <a:t>A perceptron operating on real-valued vectors is a </a:t>
                </a:r>
                <a:r>
                  <a:rPr lang="en-US">
                    <a:solidFill>
                      <a:srgbClr val="FF0000"/>
                    </a:solidFill>
                  </a:rPr>
                  <a:t>linear classifier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/>
                  <a:t>Boolean </a:t>
                </a:r>
                <a:r>
                  <a:rPr lang="en-US" err="1"/>
                  <a:t>perceptrons</a:t>
                </a:r>
                <a:r>
                  <a:rPr lang="en-US"/>
                  <a:t> are also linear classifiers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/>
                  <a:t>If we have </a:t>
                </a:r>
                <a:r>
                  <a:rPr lang="en-US" i="1"/>
                  <a:t>n </a:t>
                </a:r>
                <a:r>
                  <a:rPr lang="en-US"/>
                  <a:t>inputs, the weights define a decision boundary that is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–1</m:t>
                    </m:r>
                  </m:oMath>
                </a14:m>
                <a:r>
                  <a:rPr lang="en-US"/>
                  <a:t> dimensional </a:t>
                </a:r>
                <a:r>
                  <a:rPr lang="en-US" b="1" i="1"/>
                  <a:t>hyperplane 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1" y="1143000"/>
                <a:ext cx="8348754" cy="3225800"/>
              </a:xfrm>
              <a:blipFill>
                <a:blip r:embed="rId2"/>
                <a:stretch>
                  <a:fillRect l="-2044" t="-4915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555" y="1138321"/>
            <a:ext cx="3176552" cy="2340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0650" y="415420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 OR 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3746" y="408391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 XOR 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126" y="4412673"/>
            <a:ext cx="2619375" cy="1892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131" y="4338867"/>
            <a:ext cx="2619375" cy="19431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C84808-698B-EEDA-5346-03E8E8C3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38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AA6A2C4-DC3C-2BEE-F6B3-CBC39535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59713A-C000-53E9-B1B9-15A3EFA6AC6F}"/>
                  </a:ext>
                </a:extLst>
              </p:cNvPr>
              <p:cNvSpPr txBox="1"/>
              <p:nvPr/>
            </p:nvSpPr>
            <p:spPr>
              <a:xfrm>
                <a:off x="9087123" y="3487420"/>
                <a:ext cx="2518575" cy="933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59713A-C000-53E9-B1B9-15A3EFA6A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123" y="3487420"/>
                <a:ext cx="2518575" cy="933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776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layer?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036CC8-218C-13A5-9F52-0CA48E78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39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70D62AB-AB39-F4E1-8194-837BA63D2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420D45-9D8B-786D-CC07-91BBA59B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909286"/>
            <a:ext cx="1159354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6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10AE-5B68-4AEF-B253-AEAD1855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Artificial Neural Networks (ANNs)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30C0C-65A6-4AAD-B80E-1690FA96B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28153"/>
            <a:ext cx="7303827" cy="5021979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biological neuron highlights: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Signals come in through the dendrites into the Soma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signal goes out via the axon to other neurons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Neurons are connected and receive electrical signals from other neurons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Neurons process input signals and can be activated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C174C-EE7C-4E69-B237-3A9368A5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41F1D-D095-48DE-9E33-ED855C5C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52D24-0BB4-4600-AD0B-C8939FCF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0F63CF-C717-40ED-100F-2CAE813237C1}"/>
              </a:ext>
            </a:extLst>
          </p:cNvPr>
          <p:cNvGrpSpPr/>
          <p:nvPr/>
        </p:nvGrpSpPr>
        <p:grpSpPr>
          <a:xfrm>
            <a:off x="7306727" y="1841879"/>
            <a:ext cx="4822805" cy="3012925"/>
            <a:chOff x="7251348" y="1833771"/>
            <a:chExt cx="4617797" cy="26751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C575C8-AB5C-DE65-20AF-17705A4CE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2" t="6962" r="6140" b="6485"/>
            <a:stretch/>
          </p:blipFill>
          <p:spPr>
            <a:xfrm>
              <a:off x="7251348" y="2126319"/>
              <a:ext cx="4617797" cy="2382562"/>
            </a:xfrm>
            <a:prstGeom prst="rect">
              <a:avLst/>
            </a:prstGeom>
          </p:spPr>
        </p:pic>
        <p:sp>
          <p:nvSpPr>
            <p:cNvPr id="11" name="Callout: Line 10">
              <a:extLst>
                <a:ext uri="{FF2B5EF4-FFF2-40B4-BE49-F238E27FC236}">
                  <a16:creationId xmlns:a16="http://schemas.microsoft.com/office/drawing/2014/main" id="{224C3BED-89D8-6093-44F4-A79F37F34D3A}"/>
                </a:ext>
              </a:extLst>
            </p:cNvPr>
            <p:cNvSpPr/>
            <p:nvPr/>
          </p:nvSpPr>
          <p:spPr>
            <a:xfrm>
              <a:off x="7745717" y="1833771"/>
              <a:ext cx="2054629" cy="292548"/>
            </a:xfrm>
            <a:prstGeom prst="borderCallout1">
              <a:avLst>
                <a:gd name="adj1" fmla="val 99308"/>
                <a:gd name="adj2" fmla="val 47963"/>
                <a:gd name="adj3" fmla="val 402445"/>
                <a:gd name="adj4" fmla="val 38369"/>
              </a:avLst>
            </a:prstGeom>
            <a:noFill/>
            <a:ln>
              <a:solidFill>
                <a:srgbClr val="0000FF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0000FF"/>
                  </a:solidFill>
                </a:rPr>
                <a:t>Soma (Cell Body)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E4A6640-B138-121B-CB99-E33382327ACD}"/>
              </a:ext>
            </a:extLst>
          </p:cNvPr>
          <p:cNvSpPr txBox="1"/>
          <p:nvPr/>
        </p:nvSpPr>
        <p:spPr>
          <a:xfrm>
            <a:off x="8732190" y="4784023"/>
            <a:ext cx="150182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Single Neuron</a:t>
            </a:r>
          </a:p>
        </p:txBody>
      </p:sp>
    </p:spTree>
    <p:extLst>
      <p:ext uri="{BB962C8B-B14F-4D97-AF65-F5344CB8AC3E}">
        <p14:creationId xmlns:p14="http://schemas.microsoft.com/office/powerpoint/2010/main" val="3067412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Universal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28154"/>
                <a:ext cx="11582400" cy="222473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/>
                  <a:t>Assuming the use of a single simple perceptron: 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𝒐𝒖𝒕𝒑𝒖𝒕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𝒊𝒇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/>
                  <a:t>. </a:t>
                </a:r>
                <a:r>
                  <a:rPr lang="en-US"/>
                  <a:t>Clearly show the used weights and biases that detect the decision boundary below the given blue line (i.e., output =1 for area under the blue line).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28154"/>
                <a:ext cx="11582400" cy="2224730"/>
              </a:xfrm>
              <a:blipFill>
                <a:blip r:embed="rId2"/>
                <a:stretch>
                  <a:fillRect t="-3288" r="-263" b="-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9165" y="3363557"/>
                <a:ext cx="7123802" cy="3570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>
                    <a:solidFill>
                      <a:srgbClr val="FF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Line passes through (-1, 0) and (0, -2)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>
                    <a:solidFill>
                      <a:srgbClr val="FF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Equation of the 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=−2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−2</m:t>
                    </m:r>
                  </m:oMath>
                </a14:m>
                <a:endParaRPr lang="en-US" sz="2800">
                  <a:solidFill>
                    <a:srgbClr val="FF0000"/>
                  </a:solidFill>
                  <a:ea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>
                    <a:solidFill>
                      <a:srgbClr val="FF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Thus, the decision boundary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−2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−2</m:t>
                    </m:r>
                  </m:oMath>
                </a14:m>
                <a:endParaRPr lang="en-US" sz="2800">
                  <a:solidFill>
                    <a:srgbClr val="FF0000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>
                    <a:solidFill>
                      <a:srgbClr val="FF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en-US" sz="2800">
                    <a:solidFill>
                      <a:srgbClr val="FF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</a:t>
                </a:r>
                <a:r>
                  <a:rPr lang="en-US" sz="2800">
                    <a:solidFill>
                      <a:srgbClr val="FF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−2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endParaRPr lang="en-US" sz="2800">
                  <a:solidFill>
                    <a:srgbClr val="FF0000"/>
                  </a:solidFill>
                  <a:ea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>
                    <a:solidFill>
                      <a:srgbClr val="FF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Thus: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=−2,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=−1,</m:t>
                    </m:r>
                    <m:r>
                      <m:rPr>
                        <m:nor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=−2</m:t>
                    </m:r>
                  </m:oMath>
                </a14:m>
                <a:endParaRPr lang="en-US" sz="2800">
                  <a:solidFill>
                    <a:srgbClr val="FF0000"/>
                  </a:solidFill>
                  <a:ea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>
                    <a:solidFill>
                      <a:srgbClr val="FF0000"/>
                    </a:solidFill>
                    <a:ea typeface="Times New Roman" panose="02020603050405020304" pitchFamily="18" charset="0"/>
                  </a:rPr>
                  <a:t>i.e.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𝑊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=(−2, −1)</m:t>
                    </m:r>
                  </m:oMath>
                </a14:m>
                <a:endParaRPr lang="en-US" sz="2800">
                  <a:solidFill>
                    <a:srgbClr val="FF0000"/>
                  </a:solidFill>
                  <a:ea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80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65" y="3363557"/>
                <a:ext cx="7123802" cy="3570208"/>
              </a:xfrm>
              <a:prstGeom prst="rect">
                <a:avLst/>
              </a:prstGeom>
              <a:blipFill>
                <a:blip r:embed="rId3"/>
                <a:stretch>
                  <a:fillRect l="-1711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B489A-374E-4342-A9A0-9DB870F4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40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CA1E8AD-273A-EA4A-5708-4DC35F4F5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977284-43A7-49C2-8772-B4AE27353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57" r="12751"/>
          <a:stretch/>
        </p:blipFill>
        <p:spPr>
          <a:xfrm>
            <a:off x="8325862" y="2594338"/>
            <a:ext cx="3651079" cy="37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4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Composing Complex “Decision”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019" y="1143000"/>
            <a:ext cx="8070442" cy="5143500"/>
          </a:xfrm>
        </p:spPr>
        <p:txBody>
          <a:bodyPr/>
          <a:lstStyle/>
          <a:p>
            <a:r>
              <a:rPr lang="en-US"/>
              <a:t>Build a MLP network with a single output that fires if the input is in the colored area</a:t>
            </a:r>
          </a:p>
          <a:p>
            <a:r>
              <a:rPr lang="en-US"/>
              <a:t>The network must fire if the input is in the colored area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555" y="1166899"/>
            <a:ext cx="2614980" cy="1843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489" y="2727248"/>
            <a:ext cx="3725381" cy="197500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FB85240-EDD4-D8CB-AC80-19C1E94C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41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5B57E-ECBF-BBB2-FA22-129493B6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13" y="3104068"/>
            <a:ext cx="4346109" cy="2179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4B9B5B-D161-B2C5-FFEF-3DA87EBA8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17" y="4813278"/>
            <a:ext cx="41021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B42CB-BC1E-1740-AF4C-FB6679439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635" y="4544975"/>
            <a:ext cx="4660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33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Composing Complex “Decision” Boundaries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10535"/>
            <a:ext cx="4530220" cy="2044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4" y="3154659"/>
            <a:ext cx="4336666" cy="3135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303" y="2502187"/>
            <a:ext cx="4732697" cy="368107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8038F38-A6EE-4710-52B7-3D736B06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42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946912-0E79-A73E-27AB-78EE526E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1433E-3027-64EA-6105-79DFBBB65A67}"/>
              </a:ext>
            </a:extLst>
          </p:cNvPr>
          <p:cNvSpPr txBox="1"/>
          <p:nvPr/>
        </p:nvSpPr>
        <p:spPr>
          <a:xfrm>
            <a:off x="4947313" y="4708477"/>
            <a:ext cx="2142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shape do we get if we compare </a:t>
            </a:r>
            <a:r>
              <a:rPr lang="en-US" sz="1800" b="0" i="0" u="none" strike="noStrike" baseline="0">
                <a:latin typeface="CIDFont+F2"/>
              </a:rPr>
              <a:t>the sum of the hidden outputs </a:t>
            </a:r>
            <a:r>
              <a:rPr lang="en-US"/>
              <a:t>to 4?</a:t>
            </a: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7CB40816-C3BD-66B1-56B5-D13C00FCD815}"/>
              </a:ext>
            </a:extLst>
          </p:cNvPr>
          <p:cNvSpPr/>
          <p:nvPr/>
        </p:nvSpPr>
        <p:spPr>
          <a:xfrm rot="18874577">
            <a:off x="1348179" y="4445362"/>
            <a:ext cx="1105008" cy="79023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41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Composing Complex “Decision”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MLPs can compose arbitrarily complex decision boundaries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77" y="2104039"/>
            <a:ext cx="8389846" cy="381483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D423FF-E555-424E-E888-BD67ED65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43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BFCBB3D-BDF5-2D87-CBD8-CE42FE6A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3913063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0285-4D9D-4EBA-A54E-29FA064F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Composing Complex “Decision”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F3737-6191-4361-ACE4-6269CCB6B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Design an MLP to classify the decision boundary given below, assuming simple perceptron: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 = 1 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/>
                  <a:t>.  Clearly show the used weights and biases.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F3737-6191-4361-ACE4-6269CCB6B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7" t="-6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02AF4-8B37-4C43-B8FB-3E9F6E83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34B1F-2917-456E-A1D0-2838EF17F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70D4F-3D6F-4349-A521-4B9E245A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D0E6C-3B6F-42C6-BDE8-D21FA363FB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32" y="2702462"/>
            <a:ext cx="2902268" cy="227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9A4F8-386D-4CFE-8C34-787346E4C08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6" y="2241269"/>
            <a:ext cx="6737350" cy="3962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333CC-7A58-E289-A70D-D8103A128D02}"/>
                  </a:ext>
                </a:extLst>
              </p:cNvPr>
              <p:cNvSpPr txBox="1"/>
              <p:nvPr/>
            </p:nvSpPr>
            <p:spPr>
              <a:xfrm>
                <a:off x="7036169" y="2622334"/>
                <a:ext cx="2423227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b="0" dirty="0"/>
                  <a:t>, then</a:t>
                </a:r>
              </a:p>
              <a:p>
                <a:r>
                  <a:rPr lang="en-US" sz="1400" dirty="0"/>
                  <a:t>Yellow region </a:t>
                </a:r>
                <a:r>
                  <a:rPr lang="en-US" sz="1400" dirty="0" err="1"/>
                  <a:t>iff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b="0" dirty="0"/>
              </a:p>
              <a:p>
                <a:r>
                  <a:rPr lang="en-US" sz="1400" b="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333CC-7A58-E289-A70D-D8103A128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169" y="2622334"/>
                <a:ext cx="2423227" cy="738664"/>
              </a:xfrm>
              <a:prstGeom prst="rect">
                <a:avLst/>
              </a:prstGeom>
              <a:blipFill>
                <a:blip r:embed="rId5"/>
                <a:stretch>
                  <a:fillRect l="-500" t="-813" b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841BE7-196B-B6E6-394F-CE6FD6815706}"/>
                  </a:ext>
                </a:extLst>
              </p:cNvPr>
              <p:cNvSpPr txBox="1"/>
              <p:nvPr/>
            </p:nvSpPr>
            <p:spPr>
              <a:xfrm>
                <a:off x="7045268" y="4275987"/>
                <a:ext cx="2288575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b="0"/>
                  <a:t>, then</a:t>
                </a:r>
              </a:p>
              <a:p>
                <a:r>
                  <a:rPr lang="en-US" sz="1400"/>
                  <a:t>Yellow region </a:t>
                </a:r>
                <a:r>
                  <a:rPr lang="en-US" sz="1400" err="1"/>
                  <a:t>iff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400" b="0"/>
              </a:p>
              <a:p>
                <a:r>
                  <a:rPr lang="en-US" sz="1400" b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+1≥0</m:t>
                    </m:r>
                  </m:oMath>
                </a14:m>
                <a:r>
                  <a:rPr lang="en-US" sz="140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841BE7-196B-B6E6-394F-CE6FD6815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268" y="4275987"/>
                <a:ext cx="2288575" cy="738664"/>
              </a:xfrm>
              <a:prstGeom prst="rect">
                <a:avLst/>
              </a:prstGeom>
              <a:blipFill>
                <a:blip r:embed="rId6"/>
                <a:stretch>
                  <a:fillRect l="-531"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9638B3-54E0-266B-ED57-E05BFA48C4FB}"/>
                  </a:ext>
                </a:extLst>
              </p:cNvPr>
              <p:cNvSpPr txBox="1"/>
              <p:nvPr/>
            </p:nvSpPr>
            <p:spPr>
              <a:xfrm>
                <a:off x="257782" y="5540680"/>
                <a:ext cx="2423227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b="0"/>
                  <a:t>, then</a:t>
                </a:r>
              </a:p>
              <a:p>
                <a:r>
                  <a:rPr lang="en-US" sz="1400"/>
                  <a:t>Yellow region </a:t>
                </a:r>
                <a:r>
                  <a:rPr lang="en-US" sz="1400" err="1"/>
                  <a:t>iff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400" b="0"/>
              </a:p>
              <a:p>
                <a:r>
                  <a:rPr lang="en-US" sz="1400" b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+1≥0</m:t>
                    </m:r>
                  </m:oMath>
                </a14:m>
                <a:r>
                  <a:rPr lang="en-US" sz="140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9638B3-54E0-266B-ED57-E05BFA48C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82" y="5540680"/>
                <a:ext cx="2423227" cy="738664"/>
              </a:xfrm>
              <a:prstGeom prst="rect">
                <a:avLst/>
              </a:prstGeom>
              <a:blipFill>
                <a:blip r:embed="rId7"/>
                <a:stretch>
                  <a:fillRect l="-500" t="-813" b="-65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A7CE00-E58C-4B89-D7E4-DDDB076B18E6}"/>
                  </a:ext>
                </a:extLst>
              </p:cNvPr>
              <p:cNvSpPr txBox="1"/>
              <p:nvPr/>
            </p:nvSpPr>
            <p:spPr>
              <a:xfrm>
                <a:off x="1863668" y="2144662"/>
                <a:ext cx="1988814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200" b="0"/>
                  <a:t>, then</a:t>
                </a:r>
              </a:p>
              <a:p>
                <a:r>
                  <a:rPr lang="en-US" sz="1200"/>
                  <a:t>Yellow region </a:t>
                </a:r>
                <a:r>
                  <a:rPr lang="en-US" sz="1200" err="1"/>
                  <a:t>iff</a:t>
                </a:r>
                <a:r>
                  <a:rPr lang="en-US" sz="1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200" b="0"/>
              </a:p>
              <a:p>
                <a:r>
                  <a:rPr lang="en-US" sz="1200" b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+1≥0</m:t>
                    </m:r>
                  </m:oMath>
                </a14:m>
                <a:r>
                  <a:rPr lang="en-US" sz="120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A7CE00-E58C-4B89-D7E4-DDDB076B1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668" y="2144662"/>
                <a:ext cx="1988814" cy="646331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FDB71-AC0D-7CB9-E23B-4A2C642295FD}"/>
                  </a:ext>
                </a:extLst>
              </p:cNvPr>
              <p:cNvSpPr txBox="1"/>
              <p:nvPr/>
            </p:nvSpPr>
            <p:spPr>
              <a:xfrm>
                <a:off x="7397702" y="5115140"/>
                <a:ext cx="4794298" cy="120032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Why is this bias equal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Ans: We are ANDING the results from the hidden layer </a:t>
                </a:r>
                <a:r>
                  <a:rPr lang="en-US" dirty="0" err="1"/>
                  <a:t>perceptrons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Threshold should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or bias = -</a:t>
                </a:r>
                <a:r>
                  <a:rPr lang="en-US" dirty="0" err="1"/>
                  <a:t>ve</a:t>
                </a:r>
                <a:r>
                  <a:rPr lang="en-US" dirty="0"/>
                  <a:t> of Threshold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1FDB71-AC0D-7CB9-E23B-4A2C64229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02" y="5115140"/>
                <a:ext cx="4794298" cy="1200329"/>
              </a:xfrm>
              <a:prstGeom prst="rect">
                <a:avLst/>
              </a:prstGeom>
              <a:blipFill>
                <a:blip r:embed="rId9"/>
                <a:stretch>
                  <a:fillRect l="-1015" t="-2010" r="-508" b="-65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F33E82-E14B-F540-B793-29F6B47D2F73}"/>
              </a:ext>
            </a:extLst>
          </p:cNvPr>
          <p:cNvCxnSpPr>
            <a:cxnSpLocks/>
          </p:cNvCxnSpPr>
          <p:nvPr/>
        </p:nvCxnSpPr>
        <p:spPr>
          <a:xfrm flipH="1" flipV="1">
            <a:off x="4228241" y="4957011"/>
            <a:ext cx="3210712" cy="323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239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0285-4D9D-4EBA-A54E-29FA064F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F3737-6191-4361-ACE4-6269CCB6B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28154"/>
                <a:ext cx="7938052" cy="101809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/>
                  <a:t>Design an MLP to classify the decision boundary shown on the right, assuming simple perceptron: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 = 1 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/>
                  <a:t>.  Clearly show the used weights and biases. Note the decision boundary is Region 1 </a:t>
                </a:r>
                <a:r>
                  <a:rPr lang="en-US" sz="2400" b="1" dirty="0"/>
                  <a:t>UNION</a:t>
                </a:r>
                <a:r>
                  <a:rPr lang="en-US" sz="2400" dirty="0"/>
                  <a:t> Region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F3737-6191-4361-ACE4-6269CCB6B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28154"/>
                <a:ext cx="7938052" cy="1018090"/>
              </a:xfrm>
              <a:blipFill>
                <a:blip r:embed="rId3"/>
                <a:stretch>
                  <a:fillRect l="-998" t="-35329" r="-614" b="-24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02AF4-8B37-4C43-B8FB-3E9F6E83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34B1F-2917-456E-A1D0-2838EF17F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70D4F-3D6F-4349-A521-4B9E245A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84E68-CE57-44C0-BE0F-84C629DF22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DDDEFC9-CBD4-C578-B00A-75C25559470B}"/>
              </a:ext>
            </a:extLst>
          </p:cNvPr>
          <p:cNvSpPr txBox="1">
            <a:spLocks/>
          </p:cNvSpPr>
          <p:nvPr/>
        </p:nvSpPr>
        <p:spPr>
          <a:xfrm>
            <a:off x="304802" y="2288328"/>
            <a:ext cx="6765233" cy="397995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519113" indent="-442913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81000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6063" indent="-226478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1007" indent="-234945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7485" indent="-226478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9113" marR="0" lvl="0" indent="-442913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1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SOLUTION:</a:t>
            </a:r>
          </a:p>
          <a:p>
            <a:pPr marL="519113" marR="0" lvl="0" indent="-442913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1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 1: </a:t>
            </a:r>
          </a:p>
          <a:p>
            <a:pPr marL="685800" marR="0" lvl="1" indent="-381000" algn="l" defTabSz="914377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3494B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 1: x1=0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 Region: x1&gt;=0  (1)x1 + (0) x2&gt;= 0</a:t>
            </a:r>
          </a:p>
          <a:p>
            <a:pPr marL="685800" marR="0" lvl="1" indent="-381000" algn="l" defTabSz="914377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3494B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Line 2: x2=0  Region: x2&gt;=0  (0)x1 + (1)x2 &gt;= 0</a:t>
            </a:r>
          </a:p>
          <a:p>
            <a:pPr marL="685800" marR="0" lvl="1" indent="-381000" algn="l" defTabSz="914377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3494B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Need an AND gate to confine the output to Region 1</a:t>
            </a:r>
          </a:p>
          <a:p>
            <a:pPr marL="519113" marR="0" lvl="0" indent="-442913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1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Region 2:</a:t>
            </a:r>
          </a:p>
          <a:p>
            <a:pPr marL="685800" marR="0" lvl="1" indent="-381000" algn="l" defTabSz="914377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3494B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Line 3: x1=0  Region: x1&lt;=0  (-1)x1 + (0)x2 &gt;= 0</a:t>
            </a:r>
          </a:p>
          <a:p>
            <a:pPr marL="685800" marR="0" lvl="1" indent="-381000" algn="l" defTabSz="914377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3494B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Line 4: x2=0  Region: x2&lt;= 0  (0)x1 + (-1)x2 &gt;=0</a:t>
            </a:r>
          </a:p>
          <a:p>
            <a:pPr marL="685800" marR="0" lvl="1" indent="-381000" algn="l" defTabSz="914377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3494B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Need an AND gate to confine the output to Region 2</a:t>
            </a:r>
          </a:p>
          <a:p>
            <a:pPr marL="519113" marR="0" lvl="0" indent="-442913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1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an OR gate to combine Region 1 and Region 2</a:t>
            </a:r>
          </a:p>
          <a:p>
            <a:pPr marL="519113" marR="0" lvl="0" indent="-442913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1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needed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perceptrons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3+3+1 = 7</a:t>
            </a:r>
          </a:p>
          <a:p>
            <a:pPr marL="519113" marR="0" lvl="0" indent="-442913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3494BA"/>
              </a:buClr>
              <a:buSzPct val="110000"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14ADBB-DFBF-B2BB-800E-EC5F7BED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965" y="642610"/>
            <a:ext cx="4304464" cy="2751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F91109-BEEF-48A8-A5A5-056BF4FC0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442" y="3264568"/>
            <a:ext cx="5165558" cy="30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44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6EF7-CDDA-4CDB-ACAE-A145EDD8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7D499-7027-4F0B-8AF9-473A5605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61A26-E02E-4D45-A6F3-58A7AE05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B71F2-3858-4B9D-AB3B-7386CF04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84E68-CE57-44C0-BE0F-84C629DF22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896B8-91F8-4EE7-8F64-4D4D450E6AD2}"/>
              </a:ext>
            </a:extLst>
          </p:cNvPr>
          <p:cNvSpPr/>
          <p:nvPr/>
        </p:nvSpPr>
        <p:spPr>
          <a:xfrm>
            <a:off x="51458" y="1118197"/>
            <a:ext cx="903767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an MLP that classifies all points in the highlighted in Fig.1 as 1, and all other points as 0.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highlighted area includes all points to the right of the line X1=−3, EXCLUDING those in the fourth quadrant.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NOT be done using 2 layers MLP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divide the  area into two regions: region1 and region2.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two regions in fig2 will be implemented using 3 layers with 8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perceptrons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do better (less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perceptrons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by the dividing the designated area as in fig. 3.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be implemented using 3 layers  with 7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perceptrons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1BB4B-A20A-E564-E3A2-BC811550424B}"/>
              </a:ext>
            </a:extLst>
          </p:cNvPr>
          <p:cNvGrpSpPr/>
          <p:nvPr/>
        </p:nvGrpSpPr>
        <p:grpSpPr>
          <a:xfrm>
            <a:off x="9089136" y="204309"/>
            <a:ext cx="3185160" cy="5848350"/>
            <a:chOff x="9089136" y="204309"/>
            <a:chExt cx="3185160" cy="58483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FCF0EE-0C0C-4B8F-B34D-477800A87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9136" y="204309"/>
              <a:ext cx="3185160" cy="584835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655BAC-C451-D6C8-22A8-D42DDD0FC0DE}"/>
                </a:ext>
              </a:extLst>
            </p:cNvPr>
            <p:cNvSpPr txBox="1"/>
            <p:nvPr/>
          </p:nvSpPr>
          <p:spPr>
            <a:xfrm rot="16200000">
              <a:off x="11415708" y="3979926"/>
              <a:ext cx="8307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Region-1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CC34FA-79B3-3144-8DFF-206097BFA435}"/>
                </a:ext>
              </a:extLst>
            </p:cNvPr>
            <p:cNvSpPr txBox="1"/>
            <p:nvPr/>
          </p:nvSpPr>
          <p:spPr>
            <a:xfrm>
              <a:off x="10647081" y="4059438"/>
              <a:ext cx="8307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Region-2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768383-4258-A06B-75BA-C55549515DD3}"/>
                </a:ext>
              </a:extLst>
            </p:cNvPr>
            <p:cNvSpPr txBox="1"/>
            <p:nvPr/>
          </p:nvSpPr>
          <p:spPr>
            <a:xfrm>
              <a:off x="9301986" y="3748012"/>
              <a:ext cx="83074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Region-1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315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AC5830B-AAF8-E9C1-9101-853B06717FB6}"/>
              </a:ext>
            </a:extLst>
          </p:cNvPr>
          <p:cNvGrpSpPr/>
          <p:nvPr/>
        </p:nvGrpSpPr>
        <p:grpSpPr>
          <a:xfrm>
            <a:off x="7040880" y="3026664"/>
            <a:ext cx="5151120" cy="3253668"/>
            <a:chOff x="5719710" y="2792239"/>
            <a:chExt cx="5810250" cy="3400425"/>
          </a:xfrm>
        </p:grpSpPr>
        <p:pic>
          <p:nvPicPr>
            <p:cNvPr id="12" name="Picture 11" descr="A diagram of a network&#10;&#10;AI-generated content may be incorrect.">
              <a:extLst>
                <a:ext uri="{FF2B5EF4-FFF2-40B4-BE49-F238E27FC236}">
                  <a16:creationId xmlns:a16="http://schemas.microsoft.com/office/drawing/2014/main" id="{FC98EF1E-2907-EEED-60EF-30100A0C2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9710" y="2792239"/>
              <a:ext cx="5810250" cy="3400425"/>
            </a:xfrm>
            <a:prstGeom prst="rect">
              <a:avLst/>
            </a:prstGeom>
          </p:spPr>
        </p:pic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8DD000B3-EDD2-FB40-BC46-91833542898C}"/>
                </a:ext>
              </a:extLst>
            </p:cNvPr>
            <p:cNvSpPr txBox="1"/>
            <p:nvPr/>
          </p:nvSpPr>
          <p:spPr>
            <a:xfrm>
              <a:off x="7500730" y="46846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143A3197-A618-1238-FA0B-2381195D3412}"/>
                </a:ext>
              </a:extLst>
            </p:cNvPr>
            <p:cNvSpPr txBox="1"/>
            <p:nvPr/>
          </p:nvSpPr>
          <p:spPr>
            <a:xfrm>
              <a:off x="7553738" y="56189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506EF7-CDDA-4CDB-ACAE-A145EDD8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3 – cont’d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7D499-7027-4F0B-8AF9-473A5605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61A26-E02E-4D45-A6F3-58A7AE05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B71F2-3858-4B9D-AB3B-7386CF04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84E68-CE57-44C0-BE0F-84C629DF22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896B8-91F8-4EE7-8F64-4D4D450E6AD2}"/>
              </a:ext>
            </a:extLst>
          </p:cNvPr>
          <p:cNvSpPr/>
          <p:nvPr/>
        </p:nvSpPr>
        <p:spPr>
          <a:xfrm>
            <a:off x="170329" y="1083837"/>
            <a:ext cx="1030869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Considering the  2 common lines in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 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line1  and  X1 axis,  that will save us 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perceptrons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Region-1 is defined by two boundaries:    X1 =  -3    and     X2 = 0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makes the region: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  + 3 ≥  0       AND     X2 ≥ 0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Region-2 is defined by three boundaries    X1 = -3   ,     X2 = 0    , and    X1 = 0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makes the region: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  + 3 ≥  0       AND    - X2 ≥ 0    AND    -X1 ≥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MLP with 6 neurons that does the required job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E92452-4DF0-4339-896E-43168C9C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088" y="218626"/>
            <a:ext cx="1805548" cy="25406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C50BAA-3FFE-1D61-8E8E-75E496EAFD5D}"/>
              </a:ext>
            </a:extLst>
          </p:cNvPr>
          <p:cNvSpPr txBox="1"/>
          <p:nvPr/>
        </p:nvSpPr>
        <p:spPr>
          <a:xfrm>
            <a:off x="10828421" y="2667573"/>
            <a:ext cx="6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1A329-0713-AFCA-2B6E-2CF04E32D664}"/>
              </a:ext>
            </a:extLst>
          </p:cNvPr>
          <p:cNvSpPr txBox="1"/>
          <p:nvPr/>
        </p:nvSpPr>
        <p:spPr>
          <a:xfrm>
            <a:off x="9782997" y="7540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 </a:t>
            </a:r>
          </a:p>
          <a:p>
            <a:r>
              <a:rPr lang="en-US" sz="1400" dirty="0"/>
              <a:t>X1=-3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E9341-15C8-4905-DBFC-51292C9E2F90}"/>
              </a:ext>
            </a:extLst>
          </p:cNvPr>
          <p:cNvSpPr txBox="1"/>
          <p:nvPr/>
        </p:nvSpPr>
        <p:spPr>
          <a:xfrm>
            <a:off x="10896535" y="9657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 </a:t>
            </a:r>
          </a:p>
          <a:p>
            <a:r>
              <a:rPr lang="en-US" sz="1400" dirty="0"/>
              <a:t>X1=0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7B96B-A11F-3E28-C4F6-4D1B0FB3FF7C}"/>
              </a:ext>
            </a:extLst>
          </p:cNvPr>
          <p:cNvSpPr txBox="1"/>
          <p:nvPr/>
        </p:nvSpPr>
        <p:spPr>
          <a:xfrm>
            <a:off x="11641849" y="149579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 </a:t>
            </a:r>
          </a:p>
          <a:p>
            <a:r>
              <a:rPr lang="en-US" sz="1400" dirty="0"/>
              <a:t>X2=0</a:t>
            </a:r>
          </a:p>
        </p:txBody>
      </p:sp>
    </p:spTree>
    <p:extLst>
      <p:ext uri="{BB962C8B-B14F-4D97-AF65-F5344CB8AC3E}">
        <p14:creationId xmlns:p14="http://schemas.microsoft.com/office/powerpoint/2010/main" val="3977873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B11A4-B651-AD78-6127-C5EB9938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7A626A-5B6A-0CB6-0688-1045E794E094}"/>
              </a:ext>
            </a:extLst>
          </p:cNvPr>
          <p:cNvGrpSpPr/>
          <p:nvPr/>
        </p:nvGrpSpPr>
        <p:grpSpPr>
          <a:xfrm>
            <a:off x="7040880" y="3026664"/>
            <a:ext cx="5151120" cy="3253668"/>
            <a:chOff x="5719710" y="2792239"/>
            <a:chExt cx="5810250" cy="3400425"/>
          </a:xfrm>
        </p:grpSpPr>
        <p:pic>
          <p:nvPicPr>
            <p:cNvPr id="12" name="Picture 11" descr="A diagram of a network&#10;&#10;AI-generated content may be incorrect.">
              <a:extLst>
                <a:ext uri="{FF2B5EF4-FFF2-40B4-BE49-F238E27FC236}">
                  <a16:creationId xmlns:a16="http://schemas.microsoft.com/office/drawing/2014/main" id="{9C0ECDAE-1F74-78DB-48AC-64A88947F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9710" y="2792239"/>
              <a:ext cx="5810250" cy="3400425"/>
            </a:xfrm>
            <a:prstGeom prst="rect">
              <a:avLst/>
            </a:prstGeom>
          </p:spPr>
        </p:pic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D6F5934D-1646-36E6-469B-D987621D5333}"/>
                </a:ext>
              </a:extLst>
            </p:cNvPr>
            <p:cNvSpPr txBox="1"/>
            <p:nvPr/>
          </p:nvSpPr>
          <p:spPr>
            <a:xfrm>
              <a:off x="7500730" y="46846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5BDB0208-5D51-216B-D383-01F4B71A6006}"/>
                </a:ext>
              </a:extLst>
            </p:cNvPr>
            <p:cNvSpPr txBox="1"/>
            <p:nvPr/>
          </p:nvSpPr>
          <p:spPr>
            <a:xfrm>
              <a:off x="7553738" y="56189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BF954C-C44B-91EC-4D28-A1BCCE81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3 – cont’d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FDDA2-DB27-BFE7-C229-7AFBCB83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02CE6-D525-A648-57A0-E03235F6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0F33-5521-5E5F-9E23-9D932440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84E68-CE57-44C0-BE0F-84C629DF22D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B090E3-B1AD-DDB2-4BEC-CA506A7E7F99}"/>
              </a:ext>
            </a:extLst>
          </p:cNvPr>
          <p:cNvSpPr/>
          <p:nvPr/>
        </p:nvSpPr>
        <p:spPr>
          <a:xfrm>
            <a:off x="170329" y="1083837"/>
            <a:ext cx="87055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Note that if we use Regions division as in </a:t>
            </a:r>
            <a:r>
              <a:rPr lang="en-US" sz="2000" b="1" u="sng" dirty="0"/>
              <a:t>Fig 4</a:t>
            </a:r>
            <a:r>
              <a:rPr lang="en-US" sz="2000" dirty="0"/>
              <a:t> on previous slide: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Then Region-2 can be defined using two boundaries (instead of 3): X1=-3 and X1=0.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this case, Region-1 and Region-2 overlap, but that is NOT a problem for the final OR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Then the connection/weight highlighted in </a:t>
            </a:r>
            <a:r>
              <a:rPr lang="en-US" sz="2000" b="1" dirty="0">
                <a:solidFill>
                  <a:srgbClr val="C00000"/>
                </a:solidFill>
              </a:rPr>
              <a:t>RED</a:t>
            </a:r>
            <a:r>
              <a:rPr lang="en-US" sz="2000" dirty="0"/>
              <a:t> is NOT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still need 6 neurons defined the desired boundary.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C95A2-EA94-F9D5-B520-7B2D7C6713E4}"/>
              </a:ext>
            </a:extLst>
          </p:cNvPr>
          <p:cNvSpPr/>
          <p:nvPr/>
        </p:nvSpPr>
        <p:spPr>
          <a:xfrm>
            <a:off x="9051235" y="4956313"/>
            <a:ext cx="463826" cy="106017"/>
          </a:xfrm>
          <a:prstGeom prst="rect">
            <a:avLst/>
          </a:prstGeom>
          <a:solidFill>
            <a:srgbClr val="C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1A8C42-EBDD-68E8-345A-61522C58AB09}"/>
              </a:ext>
            </a:extLst>
          </p:cNvPr>
          <p:cNvGrpSpPr/>
          <p:nvPr/>
        </p:nvGrpSpPr>
        <p:grpSpPr>
          <a:xfrm>
            <a:off x="9302129" y="123756"/>
            <a:ext cx="2745628" cy="2313351"/>
            <a:chOff x="7425203" y="708145"/>
            <a:chExt cx="2745628" cy="23133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4C430E1-914C-CFCE-9049-9B67DCB960EF}"/>
                </a:ext>
              </a:extLst>
            </p:cNvPr>
            <p:cNvCxnSpPr/>
            <p:nvPr/>
          </p:nvCxnSpPr>
          <p:spPr>
            <a:xfrm>
              <a:off x="7712765" y="2232991"/>
              <a:ext cx="19348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9DB0F1D-8D04-0D44-34FE-26DE2C159A31}"/>
                </a:ext>
              </a:extLst>
            </p:cNvPr>
            <p:cNvCxnSpPr>
              <a:cxnSpLocks/>
            </p:cNvCxnSpPr>
            <p:nvPr/>
          </p:nvCxnSpPr>
          <p:spPr>
            <a:xfrm>
              <a:off x="8501270" y="1285462"/>
              <a:ext cx="0" cy="17360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E73E2E-8E40-D82D-B4E0-776ED183B653}"/>
                </a:ext>
              </a:extLst>
            </p:cNvPr>
            <p:cNvCxnSpPr>
              <a:cxnSpLocks/>
            </p:cNvCxnSpPr>
            <p:nvPr/>
          </p:nvCxnSpPr>
          <p:spPr>
            <a:xfrm>
              <a:off x="7726018" y="1265584"/>
              <a:ext cx="0" cy="17360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8EC0EA-5D7C-EDF1-03E9-A23A08657CC8}"/>
                </a:ext>
              </a:extLst>
            </p:cNvPr>
            <p:cNvSpPr txBox="1"/>
            <p:nvPr/>
          </p:nvSpPr>
          <p:spPr>
            <a:xfrm rot="16200000">
              <a:off x="7638334" y="2000680"/>
              <a:ext cx="1014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Region-2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91DB33-C7BD-2740-9AAA-9547A0CBFCE1}"/>
                </a:ext>
              </a:extLst>
            </p:cNvPr>
            <p:cNvSpPr txBox="1"/>
            <p:nvPr/>
          </p:nvSpPr>
          <p:spPr>
            <a:xfrm>
              <a:off x="8588256" y="1637441"/>
              <a:ext cx="1014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Region-1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935737-01C1-CC92-D99D-2469417BF5FC}"/>
                </a:ext>
              </a:extLst>
            </p:cNvPr>
            <p:cNvSpPr txBox="1"/>
            <p:nvPr/>
          </p:nvSpPr>
          <p:spPr>
            <a:xfrm>
              <a:off x="7425203" y="708145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Line </a:t>
              </a:r>
            </a:p>
            <a:p>
              <a:r>
                <a:rPr lang="en-US" sz="1400" dirty="0"/>
                <a:t>X1=-3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53A02A-5139-0D56-F1A4-505BF2B954A8}"/>
                </a:ext>
              </a:extLst>
            </p:cNvPr>
            <p:cNvSpPr txBox="1"/>
            <p:nvPr/>
          </p:nvSpPr>
          <p:spPr>
            <a:xfrm>
              <a:off x="8189495" y="72304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Line </a:t>
              </a:r>
            </a:p>
            <a:p>
              <a:r>
                <a:rPr lang="en-US" sz="1400" dirty="0"/>
                <a:t>X1=0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D7BB62-539D-8279-4FA5-526561A78AB6}"/>
                </a:ext>
              </a:extLst>
            </p:cNvPr>
            <p:cNvSpPr txBox="1"/>
            <p:nvPr/>
          </p:nvSpPr>
          <p:spPr>
            <a:xfrm>
              <a:off x="9620680" y="1947970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Line </a:t>
              </a:r>
            </a:p>
            <a:p>
              <a:r>
                <a:rPr lang="en-US" sz="1400" dirty="0"/>
                <a:t>X2=0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279617-D14F-338E-3D22-6AC8D1412BA2}"/>
              </a:ext>
            </a:extLst>
          </p:cNvPr>
          <p:cNvSpPr txBox="1"/>
          <p:nvPr/>
        </p:nvSpPr>
        <p:spPr>
          <a:xfrm>
            <a:off x="10814671" y="226881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4</a:t>
            </a:r>
          </a:p>
        </p:txBody>
      </p:sp>
    </p:spTree>
    <p:extLst>
      <p:ext uri="{BB962C8B-B14F-4D97-AF65-F5344CB8AC3E}">
        <p14:creationId xmlns:p14="http://schemas.microsoft.com/office/powerpoint/2010/main" val="3577682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91821"/>
            <a:ext cx="11582400" cy="515831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Slides have been used from: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u="sng" dirty="0">
                <a:hlinkClick r:id="rId2"/>
              </a:rPr>
              <a:t>https://www.cs.cmu.edu/~bhiksha/courses/deeplearning/Spring.2019/www/</a:t>
            </a:r>
            <a:endParaRPr lang="en-US" u="sng" dirty="0"/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u="sng" dirty="0">
                <a:hlinkClick r:id="rId3"/>
              </a:rPr>
              <a:t>https://deeplearning.cs.cmu.edu/F25/document/slides/lec2.universal.pdf</a:t>
            </a:r>
            <a:r>
              <a:rPr lang="en-US" u="sng" dirty="0"/>
              <a:t>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61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50EA-9A30-4117-95E1-287D13E6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Artificial Neural Networks (ANNs)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D601-52C3-40D3-B8C4-5EF9D4948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98645"/>
            <a:ext cx="11582400" cy="5247564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Mathematical model for learning inspired by biological neural networks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Model mathematical function from inputs to outputs based on the structure and parameters of the network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Allows for learning the network's parameters based on data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Neural networks have become one of the major thrust areas recently in various AI tasks including pattern recognition, prediction, and analysis problems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 many problems they have established the state of the art, often exceeding previous benchmarks by large margins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879AF-393F-4D7E-BE28-CE55B85D6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8BC6C-9F94-4D16-9434-82885FF5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8654B-F37D-4E2B-B4CB-82544C04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FC1B2-0336-0BE6-E3BB-028321BD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Mathematically Modeling of a single neuron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16AB-5B6E-E45F-E906-8CAEFADB5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05469"/>
            <a:ext cx="11582400" cy="51446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We can model a single neuron mathematically loosely by using a perceptron as shown below: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A4AF3-A29F-1AFB-7B2D-7864461C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56E21-0EDE-EE19-7861-6B79B7CA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1CE2B-040C-0C58-BA0B-656B6940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EC5AA-5717-82B6-DFFA-356C4DDCE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" t="6962" r="6140" b="6485"/>
          <a:stretch/>
        </p:blipFill>
        <p:spPr>
          <a:xfrm>
            <a:off x="233692" y="3104623"/>
            <a:ext cx="3874342" cy="217438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2C6765F-3923-0132-54EE-E6B786D67441}"/>
              </a:ext>
            </a:extLst>
          </p:cNvPr>
          <p:cNvSpPr/>
          <p:nvPr/>
        </p:nvSpPr>
        <p:spPr>
          <a:xfrm>
            <a:off x="4458876" y="4185500"/>
            <a:ext cx="782424" cy="339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78E630-0A80-9E44-F9D6-269DA22F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167" y="2522667"/>
            <a:ext cx="6499855" cy="3076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CA0694-A105-4F63-A8E8-9A0338EA18E6}"/>
              </a:ext>
            </a:extLst>
          </p:cNvPr>
          <p:cNvSpPr txBox="1"/>
          <p:nvPr/>
        </p:nvSpPr>
        <p:spPr>
          <a:xfrm>
            <a:off x="7844323" y="5117219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Artificial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D9DFED-B657-5E34-FE0B-B9CE37B896FB}"/>
              </a:ext>
            </a:extLst>
          </p:cNvPr>
          <p:cNvCxnSpPr/>
          <p:nvPr/>
        </p:nvCxnSpPr>
        <p:spPr>
          <a:xfrm>
            <a:off x="1623392" y="5333999"/>
            <a:ext cx="111318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85A4C6-144E-D2FA-33E2-338902A4F614}"/>
              </a:ext>
            </a:extLst>
          </p:cNvPr>
          <p:cNvSpPr txBox="1"/>
          <p:nvPr/>
        </p:nvSpPr>
        <p:spPr>
          <a:xfrm>
            <a:off x="1003777" y="5417648"/>
            <a:ext cx="22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Direction of the signal</a:t>
            </a:r>
          </a:p>
        </p:txBody>
      </p:sp>
    </p:spTree>
    <p:extLst>
      <p:ext uri="{BB962C8B-B14F-4D97-AF65-F5344CB8AC3E}">
        <p14:creationId xmlns:p14="http://schemas.microsoft.com/office/powerpoint/2010/main" val="216790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3E1F-67AE-73B5-B85F-64A7B795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Artificial Neural Networks (ANNs)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6C47-4552-9B50-786B-4F91B0615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Neural nets are composed of networks of neurons called </a:t>
            </a:r>
            <a:r>
              <a:rPr lang="en-US" err="1"/>
              <a:t>perceptrons</a:t>
            </a:r>
            <a:endParaRPr lang="en-US"/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7AD1D-C53E-EA1A-AF97-DD177442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9D5F9-64B8-C6C8-3736-BE10EF0D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51B0-ABE3-C8F0-B28A-B4A3FBA0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00539-39AD-56B1-1686-37F79D19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17" y="2106240"/>
            <a:ext cx="5382312" cy="3688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EBFE2A-6C92-B27D-17E8-A2D5688C37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2" t="9289" r="22221"/>
          <a:stretch/>
        </p:blipFill>
        <p:spPr>
          <a:xfrm>
            <a:off x="421052" y="2368362"/>
            <a:ext cx="1954503" cy="181059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B514B2E-A15A-1D03-600A-C8F78A9879F6}"/>
              </a:ext>
            </a:extLst>
          </p:cNvPr>
          <p:cNvSpPr/>
          <p:nvPr/>
        </p:nvSpPr>
        <p:spPr>
          <a:xfrm>
            <a:off x="4951255" y="4211547"/>
            <a:ext cx="782424" cy="339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91BD09-9925-6EEE-8E6E-8652D723A3DE}"/>
              </a:ext>
            </a:extLst>
          </p:cNvPr>
          <p:cNvCxnSpPr>
            <a:cxnSpLocks/>
          </p:cNvCxnSpPr>
          <p:nvPr/>
        </p:nvCxnSpPr>
        <p:spPr>
          <a:xfrm>
            <a:off x="1847654" y="3345656"/>
            <a:ext cx="2667981" cy="1528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83D5B3-66F4-86A6-0C26-4042CD054C8B}"/>
              </a:ext>
            </a:extLst>
          </p:cNvPr>
          <p:cNvCxnSpPr>
            <a:cxnSpLocks/>
          </p:cNvCxnSpPr>
          <p:nvPr/>
        </p:nvCxnSpPr>
        <p:spPr>
          <a:xfrm>
            <a:off x="1847654" y="3345656"/>
            <a:ext cx="2667981" cy="543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E138EC-41F0-771D-BA8C-EEA25E7B30A4}"/>
              </a:ext>
            </a:extLst>
          </p:cNvPr>
          <p:cNvCxnSpPr>
            <a:cxnSpLocks/>
          </p:cNvCxnSpPr>
          <p:nvPr/>
        </p:nvCxnSpPr>
        <p:spPr>
          <a:xfrm>
            <a:off x="1847654" y="3345656"/>
            <a:ext cx="1191672" cy="1528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43C116-2CFA-A518-D9B3-2F0E66F3B1B8}"/>
              </a:ext>
            </a:extLst>
          </p:cNvPr>
          <p:cNvCxnSpPr>
            <a:cxnSpLocks/>
          </p:cNvCxnSpPr>
          <p:nvPr/>
        </p:nvCxnSpPr>
        <p:spPr>
          <a:xfrm>
            <a:off x="1847654" y="3345656"/>
            <a:ext cx="1191672" cy="543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38E59F7-0E80-0213-D43B-AB71306D97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326" y="3888678"/>
            <a:ext cx="1476309" cy="98510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A586DF1-09A8-B49D-4B2D-7699C2C2EC05}"/>
              </a:ext>
            </a:extLst>
          </p:cNvPr>
          <p:cNvSpPr/>
          <p:nvPr/>
        </p:nvSpPr>
        <p:spPr>
          <a:xfrm>
            <a:off x="3039326" y="3888678"/>
            <a:ext cx="1476309" cy="985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28154"/>
                <a:ext cx="7863385" cy="5026552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/>
                  <a:t>The activation function can be divided into two types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>
                    <a:solidFill>
                      <a:srgbClr val="0070C0"/>
                    </a:solidFill>
                  </a:rPr>
                  <a:t>Nondifferentiable</a:t>
                </a:r>
                <a:r>
                  <a:rPr lang="en-US"/>
                  <a:t> </a:t>
                </a:r>
                <a:r>
                  <a:rPr lang="en-US">
                    <a:solidFill>
                      <a:srgbClr val="00B050"/>
                    </a:solidFill>
                  </a:rPr>
                  <a:t>Activation Function 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>
                    <a:solidFill>
                      <a:srgbClr val="0070C0"/>
                    </a:solidFill>
                  </a:rPr>
                  <a:t>Differentiable</a:t>
                </a:r>
                <a:r>
                  <a:rPr lang="en-US"/>
                  <a:t> </a:t>
                </a:r>
                <a:r>
                  <a:rPr lang="en-US">
                    <a:solidFill>
                      <a:srgbClr val="00B050"/>
                    </a:solidFill>
                  </a:rPr>
                  <a:t>Activation Function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/>
                  <a:t>Example of </a:t>
                </a:r>
                <a:r>
                  <a:rPr lang="en-US">
                    <a:solidFill>
                      <a:srgbClr val="0070C0"/>
                    </a:solidFill>
                  </a:rPr>
                  <a:t>Nondifferentiable</a:t>
                </a:r>
                <a:r>
                  <a:rPr lang="en-US"/>
                  <a:t> activation function is a </a:t>
                </a:r>
                <a:r>
                  <a:rPr lang="en-US">
                    <a:solidFill>
                      <a:srgbClr val="FF0000"/>
                    </a:solidFill>
                  </a:rPr>
                  <a:t>threshold function</a:t>
                </a:r>
                <a:r>
                  <a:rPr lang="en-US"/>
                  <a:t> that “Fires” if the weighted sum of inputs (linear transform) </a:t>
                </a:r>
                <a:r>
                  <a:rPr lang="en-US">
                    <a:highlight>
                      <a:srgbClr val="FFFF00"/>
                    </a:highlight>
                  </a:rPr>
                  <a:t>equals or exceeds</a:t>
                </a:r>
                <a:r>
                  <a:rPr lang="en-US"/>
                  <a:t> a threshold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i.e.,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  <a:p>
                <a:pPr marL="304800" lvl="1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/>
                  <a:t>  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28154"/>
                <a:ext cx="7863385" cy="5026552"/>
              </a:xfrm>
              <a:blipFill>
                <a:blip r:embed="rId3"/>
                <a:stretch>
                  <a:fillRect l="-1473" t="-1212" b="-16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F50BA85-D14C-F0BA-8D06-74D83B04A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060" y="4051822"/>
            <a:ext cx="5742940" cy="226695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941A28-0B86-2A90-7A3D-6AC30701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C0866-0B8B-A410-8CFC-13A77A2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1385833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1" y="1105469"/>
                <a:ext cx="6976280" cy="526803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/>
                  <a:t>A threshold function can be redefined so that the threshold is always at zero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b="0"/>
                  <a:t>We can define the new threshold functions as: </a:t>
                </a:r>
              </a:p>
              <a:p>
                <a:pPr marL="304800" lvl="1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pPr marL="304800" lvl="1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/>
                  <a:t>where </a:t>
                </a:r>
              </a:p>
              <a:p>
                <a:pPr marL="304800" lvl="1" indent="0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/>
                  <a:t>A threshold unit “Fires” if the weighted sum of inputs and the bias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 is non-negative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1" y="1105469"/>
                <a:ext cx="6976280" cy="5268035"/>
              </a:xfrm>
              <a:blipFill>
                <a:blip r:embed="rId2"/>
                <a:stretch>
                  <a:fillRect l="-1311" t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C3B52D7-E774-D10C-B6C5-1B42C1B5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327" y="2249091"/>
            <a:ext cx="5924348" cy="2359818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F0600E5-BA37-9C07-317C-B7F6F080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AE103-227C-DCFA-CC6B-2D868872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900677-1109-BDEE-A4BC-C350A68896F8}"/>
              </a:ext>
            </a:extLst>
          </p:cNvPr>
          <p:cNvGrpSpPr/>
          <p:nvPr/>
        </p:nvGrpSpPr>
        <p:grpSpPr>
          <a:xfrm>
            <a:off x="9620439" y="4893352"/>
            <a:ext cx="1885517" cy="1377708"/>
            <a:chOff x="7737044" y="5227723"/>
            <a:chExt cx="1885517" cy="137770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C1502A-2A32-9FFB-5E0A-9E234356621A}"/>
                </a:ext>
              </a:extLst>
            </p:cNvPr>
            <p:cNvSpPr/>
            <p:nvPr/>
          </p:nvSpPr>
          <p:spPr>
            <a:xfrm>
              <a:off x="7737044" y="5227723"/>
              <a:ext cx="4572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EF09B4-9EA0-ADC2-32B7-710963840349}"/>
                    </a:ext>
                  </a:extLst>
                </p:cNvPr>
                <p:cNvSpPr txBox="1"/>
                <p:nvPr/>
              </p:nvSpPr>
              <p:spPr>
                <a:xfrm>
                  <a:off x="7775400" y="5271657"/>
                  <a:ext cx="3804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EF09B4-9EA0-ADC2-32B7-710963840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5400" y="5271657"/>
                  <a:ext cx="38048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FEE8F4F-B83F-5A44-1F70-A83401778032}"/>
                    </a:ext>
                  </a:extLst>
                </p:cNvPr>
                <p:cNvSpPr txBox="1"/>
                <p:nvPr/>
              </p:nvSpPr>
              <p:spPr>
                <a:xfrm>
                  <a:off x="8338782" y="5268036"/>
                  <a:ext cx="4106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FEE8F4F-B83F-5A44-1F70-A83401778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8782" y="5268036"/>
                  <a:ext cx="4106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E969892-1064-1F98-D770-2597867EE0F2}"/>
                </a:ext>
              </a:extLst>
            </p:cNvPr>
            <p:cNvSpPr/>
            <p:nvPr/>
          </p:nvSpPr>
          <p:spPr>
            <a:xfrm>
              <a:off x="8892554" y="5243645"/>
              <a:ext cx="4572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D13291-2D61-ADDB-B851-D7E6DED6FC2B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 flipV="1">
              <a:off x="9121154" y="5700845"/>
              <a:ext cx="0" cy="529358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w="med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F0BE9E-AD0A-2F2E-96F3-2AB374B88D3E}"/>
                    </a:ext>
                  </a:extLst>
                </p:cNvPr>
                <p:cNvSpPr txBox="1"/>
                <p:nvPr/>
              </p:nvSpPr>
              <p:spPr>
                <a:xfrm>
                  <a:off x="8637483" y="6236099"/>
                  <a:ext cx="9850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F0BE9E-AD0A-2F2E-96F3-2AB374B88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483" y="6236099"/>
                  <a:ext cx="98507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15577231"/>
      </p:ext>
    </p:extLst>
  </p:cSld>
  <p:clrMapOvr>
    <a:masterClrMapping/>
  </p:clrMapOvr>
</p:sld>
</file>

<file path=ppt/theme/theme1.xml><?xml version="1.0" encoding="utf-8"?>
<a:theme xmlns:a="http://schemas.openxmlformats.org/drawingml/2006/main" name="COE292-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E292-Theme" id="{AA9EC02E-8640-4E8B-ABAB-102FD008F986}" vid="{377DF88B-3CFC-44E3-A6D0-0AB6D06236E7}"/>
    </a:ext>
  </a:extLst>
</a:theme>
</file>

<file path=ppt/theme/theme2.xml><?xml version="1.0" encoding="utf-8"?>
<a:theme xmlns:a="http://schemas.openxmlformats.org/drawingml/2006/main" name="1_COE292-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E292-Theme" id="{AA9EC02E-8640-4E8B-ABAB-102FD008F986}" vid="{377DF88B-3CFC-44E3-A6D0-0AB6D06236E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399E6AD472514C8F1AD2A60EA1A12C" ma:contentTypeVersion="3" ma:contentTypeDescription="Create a new document." ma:contentTypeScope="" ma:versionID="3e3015b372386c8bae59596af23dccd8">
  <xsd:schema xmlns:xsd="http://www.w3.org/2001/XMLSchema" xmlns:xs="http://www.w3.org/2001/XMLSchema" xmlns:p="http://schemas.microsoft.com/office/2006/metadata/properties" xmlns:ns2="40c4ea3e-4e88-41ad-85be-386a0706a256" targetNamespace="http://schemas.microsoft.com/office/2006/metadata/properties" ma:root="true" ma:fieldsID="511e08a9405a518ed6c04611849a8180" ns2:_="">
    <xsd:import namespace="40c4ea3e-4e88-41ad-85be-386a0706a2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c4ea3e-4e88-41ad-85be-386a0706a2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688187-AC25-40D2-B9AD-907C499D91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BA064A-D17B-4E58-B8D4-E90F569A61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c4ea3e-4e88-41ad-85be-386a0706a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5551B-CA23-45D0-B42A-7E341AF308FC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a63b2d19-ed11-4528-a971-b9e8dc837f44"/>
    <ds:schemaRef ds:uri="http://purl.org/dc/terms/"/>
    <ds:schemaRef ds:uri="http://schemas.openxmlformats.org/package/2006/metadata/core-properties"/>
    <ds:schemaRef ds:uri="bdf09fcb-626e-4331-8255-2bd0a57fc118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29b4b088-d27d-4129-b9f9-8637b59ea4b3}" enabled="0" method="" siteId="{29b4b088-d27d-4129-b9f9-8637b59ea4b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COE292-Theme</Template>
  <TotalTime>322</TotalTime>
  <Words>3582</Words>
  <Application>Microsoft Office PowerPoint</Application>
  <PresentationFormat>Widescreen</PresentationFormat>
  <Paragraphs>820</Paragraphs>
  <Slides>49</Slides>
  <Notes>11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新細明體</vt:lpstr>
      <vt:lpstr>Arial</vt:lpstr>
      <vt:lpstr>Calibri</vt:lpstr>
      <vt:lpstr>Calibri Light</vt:lpstr>
      <vt:lpstr>Cambria</vt:lpstr>
      <vt:lpstr>Cambria Math</vt:lpstr>
      <vt:lpstr>CIDFont+F2</vt:lpstr>
      <vt:lpstr>Corbel</vt:lpstr>
      <vt:lpstr>Symbol</vt:lpstr>
      <vt:lpstr>Times New Roman</vt:lpstr>
      <vt:lpstr>Wingdings</vt:lpstr>
      <vt:lpstr>COE292-Theme</vt:lpstr>
      <vt:lpstr>1_COE292-Theme</vt:lpstr>
      <vt:lpstr>Bitmap Image</vt:lpstr>
      <vt:lpstr>PowerPoint Presentation</vt:lpstr>
      <vt:lpstr>Outline</vt:lpstr>
      <vt:lpstr>Neural Computation</vt:lpstr>
      <vt:lpstr>Artificial Neural Networks (ANNs)</vt:lpstr>
      <vt:lpstr>Artificial Neural Networks (ANNs)</vt:lpstr>
      <vt:lpstr>Mathematically Modeling of a single neuron </vt:lpstr>
      <vt:lpstr>Artificial Neural Networks (ANNs)</vt:lpstr>
      <vt:lpstr>The Perceptron</vt:lpstr>
      <vt:lpstr>The Perceptron</vt:lpstr>
      <vt:lpstr>The Perceptron</vt:lpstr>
      <vt:lpstr>The “Soft” Perceptron</vt:lpstr>
      <vt:lpstr>The Multi-Layer Perceptron (MLP)</vt:lpstr>
      <vt:lpstr>Review of Boolean logic</vt:lpstr>
      <vt:lpstr>Boolean Functions</vt:lpstr>
      <vt:lpstr>Truth Table</vt:lpstr>
      <vt:lpstr>AND ("") Truth Table Examples</vt:lpstr>
      <vt:lpstr>Nested Boolean Expressions</vt:lpstr>
      <vt:lpstr>De Morgan’s Laws</vt:lpstr>
      <vt:lpstr>The Exclusive Disjunction Operator (XOR) “⊕”  - Truth Table</vt:lpstr>
      <vt:lpstr>Application of MLP as Boolean Operators</vt:lpstr>
      <vt:lpstr>MLPs as Boolean Functions</vt:lpstr>
      <vt:lpstr>MLPs as Boolean Functions</vt:lpstr>
      <vt:lpstr>The perceptron as a Boolean gate</vt:lpstr>
      <vt:lpstr>MLPs as Boolean Functions</vt:lpstr>
      <vt:lpstr>MLPs as Boolean Functions</vt:lpstr>
      <vt:lpstr>Perceptron as a Boolean Gate</vt:lpstr>
      <vt:lpstr>Multi-layer perceptron</vt:lpstr>
      <vt:lpstr>MLPs as Boolean Functions</vt:lpstr>
      <vt:lpstr>MLPs as Boolean Functions</vt:lpstr>
      <vt:lpstr>MLPs as Boolean Functions</vt:lpstr>
      <vt:lpstr>MLPs as Boolean Functions</vt:lpstr>
      <vt:lpstr>Multi-layer perceptron</vt:lpstr>
      <vt:lpstr>Reducing a Boolean Function</vt:lpstr>
      <vt:lpstr>MLPs as Boolean Functions – The XOR Function </vt:lpstr>
      <vt:lpstr>MLPs as Boolean Functions – The XOR Function </vt:lpstr>
      <vt:lpstr>MLPs as Boolean Functions</vt:lpstr>
      <vt:lpstr>MLPs as Universal Classifiers</vt:lpstr>
      <vt:lpstr>MLPs as Universal Classifiers</vt:lpstr>
      <vt:lpstr>What is a layer?</vt:lpstr>
      <vt:lpstr>MLPs as Universal Classifiers</vt:lpstr>
      <vt:lpstr>Composing Complex “Decision” Boundaries</vt:lpstr>
      <vt:lpstr>Composing Complex “Decision” Boundaries</vt:lpstr>
      <vt:lpstr>Composing Complex “Decision” Boundaries</vt:lpstr>
      <vt:lpstr>Composing Complex “Decision” Boundaries</vt:lpstr>
      <vt:lpstr>Example 2:</vt:lpstr>
      <vt:lpstr>Example 3</vt:lpstr>
      <vt:lpstr>Example 3 – cont’d</vt:lpstr>
      <vt:lpstr>Example 3 – cont’d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Abdulaziz Yagoub Mahmoud Barnawi</dc:creator>
  <cp:lastModifiedBy>Ibrahim Abdullah Musleh Al-Thamary</cp:lastModifiedBy>
  <cp:revision>38</cp:revision>
  <dcterms:created xsi:type="dcterms:W3CDTF">2022-01-09T15:26:41Z</dcterms:created>
  <dcterms:modified xsi:type="dcterms:W3CDTF">2025-10-09T07:50:35Z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0x01010088399E6AD472514C8F1AD2A60EA1A12C</vt:lpwstr>
  </property>
  <property fmtid="{D5CDD505-2E9C-101B-9397-08002B2CF9AE}" pid="3" name="MediaServiceImageTags">
    <vt:lpwstr/>
  </property>
  <property fmtid="{D5CDD505-2E9C-101B-9397-08002B2CF9AE}" pid="4" name="Order">
    <vt:r8>7200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